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256" r:id="rId3"/>
    <p:sldId id="280" r:id="rId4"/>
    <p:sldId id="282" r:id="rId5"/>
    <p:sldId id="283" r:id="rId6"/>
    <p:sldId id="284" r:id="rId7"/>
    <p:sldId id="285" r:id="rId8"/>
    <p:sldId id="286" r:id="rId9"/>
    <p:sldId id="287" r:id="rId10"/>
    <p:sldId id="289" r:id="rId11"/>
    <p:sldId id="290" r:id="rId12"/>
    <p:sldId id="291" r:id="rId13"/>
    <p:sldId id="292" r:id="rId14"/>
    <p:sldId id="293" r:id="rId15"/>
    <p:sldId id="294" r:id="rId16"/>
    <p:sldId id="295" r:id="rId17"/>
    <p:sldId id="296" r:id="rId18"/>
    <p:sldId id="297" r:id="rId19"/>
    <p:sldId id="298" r:id="rId2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15" autoAdjust="0"/>
    <p:restoredTop sz="95033" autoAdjust="0"/>
  </p:normalViewPr>
  <p:slideViewPr>
    <p:cSldViewPr>
      <p:cViewPr varScale="1">
        <p:scale>
          <a:sx n="82" d="100"/>
          <a:sy n="82" d="100"/>
        </p:scale>
        <p:origin x="1109" y="48"/>
      </p:cViewPr>
      <p:guideLst>
        <p:guide orient="horz" pos="2160"/>
        <p:guide pos="2880"/>
      </p:guideLst>
    </p:cSldViewPr>
  </p:slideViewPr>
  <p:notesTextViewPr>
    <p:cViewPr>
      <p:scale>
        <a:sx n="100" d="100"/>
        <a:sy n="100" d="100"/>
      </p:scale>
      <p:origin x="0" y="0"/>
    </p:cViewPr>
  </p:notesTextViewPr>
  <p:notesViewPr>
    <p:cSldViewPr>
      <p:cViewPr varScale="1">
        <p:scale>
          <a:sx n="73" d="100"/>
          <a:sy n="73" d="100"/>
        </p:scale>
        <p:origin x="-154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56A90-2844-4023-BDEC-486FBA194537}" type="doc">
      <dgm:prSet loTypeId="urn:microsoft.com/office/officeart/2016/7/layout/RepeatingBendingProcessNew" loCatId="process" qsTypeId="urn:microsoft.com/office/officeart/2005/8/quickstyle/3d2" qsCatId="3D" csTypeId="urn:microsoft.com/office/officeart/2005/8/colors/colorful1" csCatId="colorful" phldr="1"/>
      <dgm:spPr/>
      <dgm:t>
        <a:bodyPr/>
        <a:lstStyle/>
        <a:p>
          <a:endParaRPr lang="en-US"/>
        </a:p>
      </dgm:t>
    </dgm:pt>
    <dgm:pt modelId="{A7A80816-8A7D-430C-A588-B3401FCE283C}">
      <dgm:prSet/>
      <dgm:spPr/>
      <dgm:t>
        <a:bodyPr/>
        <a:lstStyle/>
        <a:p>
          <a:r>
            <a:rPr lang="en-US" b="1" i="0" baseline="0"/>
            <a:t>What is Pandas?</a:t>
          </a:r>
          <a:endParaRPr lang="en-US" b="1"/>
        </a:p>
      </dgm:t>
    </dgm:pt>
    <dgm:pt modelId="{D55B6794-4095-4DBC-BEE0-B3EBB57FD1C4}" type="parTrans" cxnId="{5314B4A5-7861-4FAA-81C4-4655107355F8}">
      <dgm:prSet/>
      <dgm:spPr/>
      <dgm:t>
        <a:bodyPr/>
        <a:lstStyle/>
        <a:p>
          <a:endParaRPr lang="en-US"/>
        </a:p>
      </dgm:t>
    </dgm:pt>
    <dgm:pt modelId="{E8F63AA4-5B74-408F-83B7-2A814619A381}" type="sibTrans" cxnId="{5314B4A5-7861-4FAA-81C4-4655107355F8}">
      <dgm:prSet/>
      <dgm:spPr/>
      <dgm:t>
        <a:bodyPr/>
        <a:lstStyle/>
        <a:p>
          <a:endParaRPr lang="en-US" b="1"/>
        </a:p>
      </dgm:t>
    </dgm:pt>
    <dgm:pt modelId="{CFB95657-D300-4536-8C7F-55EFD4E5FF00}">
      <dgm:prSet/>
      <dgm:spPr/>
      <dgm:t>
        <a:bodyPr/>
        <a:lstStyle/>
        <a:p>
          <a:r>
            <a:rPr lang="en-US" b="1" i="0" baseline="0" dirty="0"/>
            <a:t>A Python library for data manipulation and analysis.</a:t>
          </a:r>
          <a:endParaRPr lang="en-US" b="1" dirty="0"/>
        </a:p>
      </dgm:t>
    </dgm:pt>
    <dgm:pt modelId="{1031797D-20C2-4B24-9D8E-638C16059BFF}" type="parTrans" cxnId="{36EADE9F-3D13-4F35-B9F8-DA3CF48225FF}">
      <dgm:prSet/>
      <dgm:spPr/>
      <dgm:t>
        <a:bodyPr/>
        <a:lstStyle/>
        <a:p>
          <a:endParaRPr lang="en-US"/>
        </a:p>
      </dgm:t>
    </dgm:pt>
    <dgm:pt modelId="{21B1B546-CBF5-4B6A-87B6-454460B1F346}" type="sibTrans" cxnId="{36EADE9F-3D13-4F35-B9F8-DA3CF48225FF}">
      <dgm:prSet/>
      <dgm:spPr/>
      <dgm:t>
        <a:bodyPr/>
        <a:lstStyle/>
        <a:p>
          <a:endParaRPr lang="en-US" b="1"/>
        </a:p>
      </dgm:t>
    </dgm:pt>
    <dgm:pt modelId="{A2B8330B-52F0-44DD-BCEB-C49582BA1DDF}">
      <dgm:prSet/>
      <dgm:spPr/>
      <dgm:t>
        <a:bodyPr/>
        <a:lstStyle/>
        <a:p>
          <a:r>
            <a:rPr lang="en-US" b="1" i="0" baseline="0"/>
            <a:t>Provides powerful tools for working with structured data like tables and time series.</a:t>
          </a:r>
          <a:endParaRPr lang="en-US" b="1"/>
        </a:p>
      </dgm:t>
    </dgm:pt>
    <dgm:pt modelId="{5CFA5952-2D2F-41F8-8BA0-02714ADF41DE}" type="parTrans" cxnId="{5ACB5365-D15D-4F3E-8988-EA09D8AB7C47}">
      <dgm:prSet/>
      <dgm:spPr/>
      <dgm:t>
        <a:bodyPr/>
        <a:lstStyle/>
        <a:p>
          <a:endParaRPr lang="en-US"/>
        </a:p>
      </dgm:t>
    </dgm:pt>
    <dgm:pt modelId="{9DC43A39-6743-4D96-80BB-3471D757AF9B}" type="sibTrans" cxnId="{5ACB5365-D15D-4F3E-8988-EA09D8AB7C47}">
      <dgm:prSet/>
      <dgm:spPr/>
      <dgm:t>
        <a:bodyPr/>
        <a:lstStyle/>
        <a:p>
          <a:endParaRPr lang="en-US" b="1"/>
        </a:p>
      </dgm:t>
    </dgm:pt>
    <dgm:pt modelId="{A1EE809F-D80F-4545-A467-09F33A64400C}">
      <dgm:prSet/>
      <dgm:spPr/>
      <dgm:t>
        <a:bodyPr/>
        <a:lstStyle/>
        <a:p>
          <a:r>
            <a:rPr lang="en-US" b="1" i="0" baseline="0"/>
            <a:t>Why Pandas for IPL Analysis?</a:t>
          </a:r>
          <a:endParaRPr lang="en-US" b="1"/>
        </a:p>
      </dgm:t>
    </dgm:pt>
    <dgm:pt modelId="{E2449A45-CED4-4124-B862-4A85E34601B9}" type="parTrans" cxnId="{C7C4C111-C6A0-49FB-AED8-03558C238999}">
      <dgm:prSet/>
      <dgm:spPr/>
      <dgm:t>
        <a:bodyPr/>
        <a:lstStyle/>
        <a:p>
          <a:endParaRPr lang="en-US"/>
        </a:p>
      </dgm:t>
    </dgm:pt>
    <dgm:pt modelId="{5A79BE4A-BE1C-480D-89D4-A113DE1AA8FA}" type="sibTrans" cxnId="{C7C4C111-C6A0-49FB-AED8-03558C238999}">
      <dgm:prSet/>
      <dgm:spPr/>
      <dgm:t>
        <a:bodyPr/>
        <a:lstStyle/>
        <a:p>
          <a:endParaRPr lang="en-US" b="1"/>
        </a:p>
      </dgm:t>
    </dgm:pt>
    <dgm:pt modelId="{46CCF71B-66DC-488A-A126-F6F2488C5AEA}">
      <dgm:prSet/>
      <dgm:spPr/>
      <dgm:t>
        <a:bodyPr/>
        <a:lstStyle/>
        <a:p>
          <a:r>
            <a:rPr lang="en-US" b="1" i="0" baseline="0"/>
            <a:t>Efficient handling of large datasets like matches.csv and deliveries.csv.</a:t>
          </a:r>
          <a:endParaRPr lang="en-US" b="1"/>
        </a:p>
      </dgm:t>
    </dgm:pt>
    <dgm:pt modelId="{54483F3F-04F1-4458-BEB7-D3179953871C}" type="parTrans" cxnId="{CA6FC7FA-CEC6-4A83-93CE-E1CDB425DD67}">
      <dgm:prSet/>
      <dgm:spPr/>
      <dgm:t>
        <a:bodyPr/>
        <a:lstStyle/>
        <a:p>
          <a:endParaRPr lang="en-US"/>
        </a:p>
      </dgm:t>
    </dgm:pt>
    <dgm:pt modelId="{8098596B-C194-44E0-8A99-4B747D1916CD}" type="sibTrans" cxnId="{CA6FC7FA-CEC6-4A83-93CE-E1CDB425DD67}">
      <dgm:prSet/>
      <dgm:spPr/>
      <dgm:t>
        <a:bodyPr/>
        <a:lstStyle/>
        <a:p>
          <a:endParaRPr lang="en-US" b="1"/>
        </a:p>
      </dgm:t>
    </dgm:pt>
    <dgm:pt modelId="{E5825960-4901-41BF-8C43-A51E3B3BEF2C}">
      <dgm:prSet/>
      <dgm:spPr/>
      <dgm:t>
        <a:bodyPr/>
        <a:lstStyle/>
        <a:p>
          <a:r>
            <a:rPr lang="en-US" b="1" i="0" baseline="0"/>
            <a:t>Simplifies complex operations such as filtering, grouping, and aggregations.</a:t>
          </a:r>
          <a:endParaRPr lang="en-US" b="1"/>
        </a:p>
      </dgm:t>
    </dgm:pt>
    <dgm:pt modelId="{FEEC0A6B-1692-4180-A787-C6156CD0D390}" type="parTrans" cxnId="{A44248A6-0988-42FE-9591-35B7CCDAD6B2}">
      <dgm:prSet/>
      <dgm:spPr/>
      <dgm:t>
        <a:bodyPr/>
        <a:lstStyle/>
        <a:p>
          <a:endParaRPr lang="en-US"/>
        </a:p>
      </dgm:t>
    </dgm:pt>
    <dgm:pt modelId="{B6B2BDFC-778F-408A-A773-13A918F9C570}" type="sibTrans" cxnId="{A44248A6-0988-42FE-9591-35B7CCDAD6B2}">
      <dgm:prSet/>
      <dgm:spPr/>
      <dgm:t>
        <a:bodyPr/>
        <a:lstStyle/>
        <a:p>
          <a:endParaRPr lang="en-US"/>
        </a:p>
      </dgm:t>
    </dgm:pt>
    <dgm:pt modelId="{B34E540C-1893-4980-AD4F-8DDE74B97404}" type="pres">
      <dgm:prSet presAssocID="{1F756A90-2844-4023-BDEC-486FBA194537}" presName="Name0" presStyleCnt="0">
        <dgm:presLayoutVars>
          <dgm:dir/>
          <dgm:resizeHandles val="exact"/>
        </dgm:presLayoutVars>
      </dgm:prSet>
      <dgm:spPr/>
    </dgm:pt>
    <dgm:pt modelId="{5F4694F1-CF00-4577-831B-D0EE12616C44}" type="pres">
      <dgm:prSet presAssocID="{A7A80816-8A7D-430C-A588-B3401FCE283C}" presName="node" presStyleLbl="node1" presStyleIdx="0" presStyleCnt="6">
        <dgm:presLayoutVars>
          <dgm:bulletEnabled val="1"/>
        </dgm:presLayoutVars>
      </dgm:prSet>
      <dgm:spPr/>
    </dgm:pt>
    <dgm:pt modelId="{314A1132-9497-40AF-A9AB-E876321C0F25}" type="pres">
      <dgm:prSet presAssocID="{E8F63AA4-5B74-408F-83B7-2A814619A381}" presName="sibTrans" presStyleLbl="sibTrans1D1" presStyleIdx="0" presStyleCnt="5"/>
      <dgm:spPr/>
    </dgm:pt>
    <dgm:pt modelId="{023437C7-3ED6-410B-8BAC-66AFF276B0A2}" type="pres">
      <dgm:prSet presAssocID="{E8F63AA4-5B74-408F-83B7-2A814619A381}" presName="connectorText" presStyleLbl="sibTrans1D1" presStyleIdx="0" presStyleCnt="5"/>
      <dgm:spPr/>
    </dgm:pt>
    <dgm:pt modelId="{ABC696F7-EB49-4F34-99FF-246B60E0F6DC}" type="pres">
      <dgm:prSet presAssocID="{CFB95657-D300-4536-8C7F-55EFD4E5FF00}" presName="node" presStyleLbl="node1" presStyleIdx="1" presStyleCnt="6">
        <dgm:presLayoutVars>
          <dgm:bulletEnabled val="1"/>
        </dgm:presLayoutVars>
      </dgm:prSet>
      <dgm:spPr/>
    </dgm:pt>
    <dgm:pt modelId="{5F7B62D3-EE4B-442A-B331-56C3438E2011}" type="pres">
      <dgm:prSet presAssocID="{21B1B546-CBF5-4B6A-87B6-454460B1F346}" presName="sibTrans" presStyleLbl="sibTrans1D1" presStyleIdx="1" presStyleCnt="5"/>
      <dgm:spPr/>
    </dgm:pt>
    <dgm:pt modelId="{B39D3E14-67D3-4DA8-8748-6FEB0090DA6A}" type="pres">
      <dgm:prSet presAssocID="{21B1B546-CBF5-4B6A-87B6-454460B1F346}" presName="connectorText" presStyleLbl="sibTrans1D1" presStyleIdx="1" presStyleCnt="5"/>
      <dgm:spPr/>
    </dgm:pt>
    <dgm:pt modelId="{BDEADD73-6693-4186-B584-7FE58E79090B}" type="pres">
      <dgm:prSet presAssocID="{A2B8330B-52F0-44DD-BCEB-C49582BA1DDF}" presName="node" presStyleLbl="node1" presStyleIdx="2" presStyleCnt="6">
        <dgm:presLayoutVars>
          <dgm:bulletEnabled val="1"/>
        </dgm:presLayoutVars>
      </dgm:prSet>
      <dgm:spPr/>
    </dgm:pt>
    <dgm:pt modelId="{DE51BEE2-286A-42D8-BDC7-1A7C45BD152E}" type="pres">
      <dgm:prSet presAssocID="{9DC43A39-6743-4D96-80BB-3471D757AF9B}" presName="sibTrans" presStyleLbl="sibTrans1D1" presStyleIdx="2" presStyleCnt="5"/>
      <dgm:spPr/>
    </dgm:pt>
    <dgm:pt modelId="{7E19D375-54BE-4FFC-8995-3F7C539FE6BA}" type="pres">
      <dgm:prSet presAssocID="{9DC43A39-6743-4D96-80BB-3471D757AF9B}" presName="connectorText" presStyleLbl="sibTrans1D1" presStyleIdx="2" presStyleCnt="5"/>
      <dgm:spPr/>
    </dgm:pt>
    <dgm:pt modelId="{6143A724-2C5C-484E-946D-F9BCA43ADD96}" type="pres">
      <dgm:prSet presAssocID="{A1EE809F-D80F-4545-A467-09F33A64400C}" presName="node" presStyleLbl="node1" presStyleIdx="3" presStyleCnt="6">
        <dgm:presLayoutVars>
          <dgm:bulletEnabled val="1"/>
        </dgm:presLayoutVars>
      </dgm:prSet>
      <dgm:spPr/>
    </dgm:pt>
    <dgm:pt modelId="{F7931C9D-6EC1-406E-A1D3-75D77547D2AB}" type="pres">
      <dgm:prSet presAssocID="{5A79BE4A-BE1C-480D-89D4-A113DE1AA8FA}" presName="sibTrans" presStyleLbl="sibTrans1D1" presStyleIdx="3" presStyleCnt="5"/>
      <dgm:spPr/>
    </dgm:pt>
    <dgm:pt modelId="{7A8D4A98-B11B-4943-B577-66073BD533F0}" type="pres">
      <dgm:prSet presAssocID="{5A79BE4A-BE1C-480D-89D4-A113DE1AA8FA}" presName="connectorText" presStyleLbl="sibTrans1D1" presStyleIdx="3" presStyleCnt="5"/>
      <dgm:spPr/>
    </dgm:pt>
    <dgm:pt modelId="{6DBCB38B-A7D7-4A8D-B169-AD965638B251}" type="pres">
      <dgm:prSet presAssocID="{46CCF71B-66DC-488A-A126-F6F2488C5AEA}" presName="node" presStyleLbl="node1" presStyleIdx="4" presStyleCnt="6">
        <dgm:presLayoutVars>
          <dgm:bulletEnabled val="1"/>
        </dgm:presLayoutVars>
      </dgm:prSet>
      <dgm:spPr/>
    </dgm:pt>
    <dgm:pt modelId="{36C32546-570F-4FB4-8A57-4E45ACB4F54F}" type="pres">
      <dgm:prSet presAssocID="{8098596B-C194-44E0-8A99-4B747D1916CD}" presName="sibTrans" presStyleLbl="sibTrans1D1" presStyleIdx="4" presStyleCnt="5"/>
      <dgm:spPr/>
    </dgm:pt>
    <dgm:pt modelId="{C0766C1A-B02A-4A68-9DC5-639176B46042}" type="pres">
      <dgm:prSet presAssocID="{8098596B-C194-44E0-8A99-4B747D1916CD}" presName="connectorText" presStyleLbl="sibTrans1D1" presStyleIdx="4" presStyleCnt="5"/>
      <dgm:spPr/>
    </dgm:pt>
    <dgm:pt modelId="{9E1A87A5-48FF-4A9A-ADE6-735F57C600A4}" type="pres">
      <dgm:prSet presAssocID="{E5825960-4901-41BF-8C43-A51E3B3BEF2C}" presName="node" presStyleLbl="node1" presStyleIdx="5" presStyleCnt="6">
        <dgm:presLayoutVars>
          <dgm:bulletEnabled val="1"/>
        </dgm:presLayoutVars>
      </dgm:prSet>
      <dgm:spPr/>
    </dgm:pt>
  </dgm:ptLst>
  <dgm:cxnLst>
    <dgm:cxn modelId="{5B35A60A-6EC9-453C-A2AF-C7FB1C3532AE}" type="presOf" srcId="{46CCF71B-66DC-488A-A126-F6F2488C5AEA}" destId="{6DBCB38B-A7D7-4A8D-B169-AD965638B251}" srcOrd="0" destOrd="0" presId="urn:microsoft.com/office/officeart/2016/7/layout/RepeatingBendingProcessNew"/>
    <dgm:cxn modelId="{C7C4C111-C6A0-49FB-AED8-03558C238999}" srcId="{1F756A90-2844-4023-BDEC-486FBA194537}" destId="{A1EE809F-D80F-4545-A467-09F33A64400C}" srcOrd="3" destOrd="0" parTransId="{E2449A45-CED4-4124-B862-4A85E34601B9}" sibTransId="{5A79BE4A-BE1C-480D-89D4-A113DE1AA8FA}"/>
    <dgm:cxn modelId="{42858F16-505B-42F7-90E3-94D1807264A5}" type="presOf" srcId="{E8F63AA4-5B74-408F-83B7-2A814619A381}" destId="{023437C7-3ED6-410B-8BAC-66AFF276B0A2}" srcOrd="1" destOrd="0" presId="urn:microsoft.com/office/officeart/2016/7/layout/RepeatingBendingProcessNew"/>
    <dgm:cxn modelId="{B057EC2E-97B9-4D94-ABC2-A3924DE0B6FE}" type="presOf" srcId="{9DC43A39-6743-4D96-80BB-3471D757AF9B}" destId="{7E19D375-54BE-4FFC-8995-3F7C539FE6BA}" srcOrd="1" destOrd="0" presId="urn:microsoft.com/office/officeart/2016/7/layout/RepeatingBendingProcessNew"/>
    <dgm:cxn modelId="{5ACB5365-D15D-4F3E-8988-EA09D8AB7C47}" srcId="{1F756A90-2844-4023-BDEC-486FBA194537}" destId="{A2B8330B-52F0-44DD-BCEB-C49582BA1DDF}" srcOrd="2" destOrd="0" parTransId="{5CFA5952-2D2F-41F8-8BA0-02714ADF41DE}" sibTransId="{9DC43A39-6743-4D96-80BB-3471D757AF9B}"/>
    <dgm:cxn modelId="{17C85B47-4AD2-4330-963B-6C7F382C9FAD}" type="presOf" srcId="{8098596B-C194-44E0-8A99-4B747D1916CD}" destId="{36C32546-570F-4FB4-8A57-4E45ACB4F54F}" srcOrd="0" destOrd="0" presId="urn:microsoft.com/office/officeart/2016/7/layout/RepeatingBendingProcessNew"/>
    <dgm:cxn modelId="{2DE81A6D-E04F-44B7-8E1F-D981EB9B5D75}" type="presOf" srcId="{1F756A90-2844-4023-BDEC-486FBA194537}" destId="{B34E540C-1893-4980-AD4F-8DDE74B97404}" srcOrd="0" destOrd="0" presId="urn:microsoft.com/office/officeart/2016/7/layout/RepeatingBendingProcessNew"/>
    <dgm:cxn modelId="{B3FD6F7B-8136-424C-89F2-C37320398690}" type="presOf" srcId="{A1EE809F-D80F-4545-A467-09F33A64400C}" destId="{6143A724-2C5C-484E-946D-F9BCA43ADD96}" srcOrd="0" destOrd="0" presId="urn:microsoft.com/office/officeart/2016/7/layout/RepeatingBendingProcessNew"/>
    <dgm:cxn modelId="{AA397683-B7CB-47C8-BB37-81FF71BD7C46}" type="presOf" srcId="{5A79BE4A-BE1C-480D-89D4-A113DE1AA8FA}" destId="{7A8D4A98-B11B-4943-B577-66073BD533F0}" srcOrd="1" destOrd="0" presId="urn:microsoft.com/office/officeart/2016/7/layout/RepeatingBendingProcessNew"/>
    <dgm:cxn modelId="{F1924B92-A2E9-48BC-907A-04AB8BC1C40F}" type="presOf" srcId="{E8F63AA4-5B74-408F-83B7-2A814619A381}" destId="{314A1132-9497-40AF-A9AB-E876321C0F25}" srcOrd="0" destOrd="0" presId="urn:microsoft.com/office/officeart/2016/7/layout/RepeatingBendingProcessNew"/>
    <dgm:cxn modelId="{A41EA993-252F-40BC-BC1B-D2AE3C83AF6A}" type="presOf" srcId="{E5825960-4901-41BF-8C43-A51E3B3BEF2C}" destId="{9E1A87A5-48FF-4A9A-ADE6-735F57C600A4}" srcOrd="0" destOrd="0" presId="urn:microsoft.com/office/officeart/2016/7/layout/RepeatingBendingProcessNew"/>
    <dgm:cxn modelId="{4D4C1C95-0302-418F-AD9E-4954F2F43421}" type="presOf" srcId="{A7A80816-8A7D-430C-A588-B3401FCE283C}" destId="{5F4694F1-CF00-4577-831B-D0EE12616C44}" srcOrd="0" destOrd="0" presId="urn:microsoft.com/office/officeart/2016/7/layout/RepeatingBendingProcessNew"/>
    <dgm:cxn modelId="{DC994F95-3095-4260-BDF6-19ACB1273A0B}" type="presOf" srcId="{21B1B546-CBF5-4B6A-87B6-454460B1F346}" destId="{5F7B62D3-EE4B-442A-B331-56C3438E2011}" srcOrd="0" destOrd="0" presId="urn:microsoft.com/office/officeart/2016/7/layout/RepeatingBendingProcessNew"/>
    <dgm:cxn modelId="{36EADE9F-3D13-4F35-B9F8-DA3CF48225FF}" srcId="{1F756A90-2844-4023-BDEC-486FBA194537}" destId="{CFB95657-D300-4536-8C7F-55EFD4E5FF00}" srcOrd="1" destOrd="0" parTransId="{1031797D-20C2-4B24-9D8E-638C16059BFF}" sibTransId="{21B1B546-CBF5-4B6A-87B6-454460B1F346}"/>
    <dgm:cxn modelId="{5314B4A5-7861-4FAA-81C4-4655107355F8}" srcId="{1F756A90-2844-4023-BDEC-486FBA194537}" destId="{A7A80816-8A7D-430C-A588-B3401FCE283C}" srcOrd="0" destOrd="0" parTransId="{D55B6794-4095-4DBC-BEE0-B3EBB57FD1C4}" sibTransId="{E8F63AA4-5B74-408F-83B7-2A814619A381}"/>
    <dgm:cxn modelId="{A44248A6-0988-42FE-9591-35B7CCDAD6B2}" srcId="{1F756A90-2844-4023-BDEC-486FBA194537}" destId="{E5825960-4901-41BF-8C43-A51E3B3BEF2C}" srcOrd="5" destOrd="0" parTransId="{FEEC0A6B-1692-4180-A787-C6156CD0D390}" sibTransId="{B6B2BDFC-778F-408A-A773-13A918F9C570}"/>
    <dgm:cxn modelId="{26E1CBAE-6A00-4739-81AB-F858C15CD249}" type="presOf" srcId="{8098596B-C194-44E0-8A99-4B747D1916CD}" destId="{C0766C1A-B02A-4A68-9DC5-639176B46042}" srcOrd="1" destOrd="0" presId="urn:microsoft.com/office/officeart/2016/7/layout/RepeatingBendingProcessNew"/>
    <dgm:cxn modelId="{392BBABE-CFDC-429C-B733-97C82BDBCFFC}" type="presOf" srcId="{A2B8330B-52F0-44DD-BCEB-C49582BA1DDF}" destId="{BDEADD73-6693-4186-B584-7FE58E79090B}" srcOrd="0" destOrd="0" presId="urn:microsoft.com/office/officeart/2016/7/layout/RepeatingBendingProcessNew"/>
    <dgm:cxn modelId="{C527EFC7-C32E-4084-ACD4-DF19F49887BB}" type="presOf" srcId="{5A79BE4A-BE1C-480D-89D4-A113DE1AA8FA}" destId="{F7931C9D-6EC1-406E-A1D3-75D77547D2AB}" srcOrd="0" destOrd="0" presId="urn:microsoft.com/office/officeart/2016/7/layout/RepeatingBendingProcessNew"/>
    <dgm:cxn modelId="{656764CE-02FB-4101-A1A4-090154C2B346}" type="presOf" srcId="{CFB95657-D300-4536-8C7F-55EFD4E5FF00}" destId="{ABC696F7-EB49-4F34-99FF-246B60E0F6DC}" srcOrd="0" destOrd="0" presId="urn:microsoft.com/office/officeart/2016/7/layout/RepeatingBendingProcessNew"/>
    <dgm:cxn modelId="{1C2E9CE7-0026-4086-B2C8-A2D40A51670C}" type="presOf" srcId="{21B1B546-CBF5-4B6A-87B6-454460B1F346}" destId="{B39D3E14-67D3-4DA8-8748-6FEB0090DA6A}" srcOrd="1" destOrd="0" presId="urn:microsoft.com/office/officeart/2016/7/layout/RepeatingBendingProcessNew"/>
    <dgm:cxn modelId="{72805FF3-B1CD-401B-B5F2-6ECD86D3902C}" type="presOf" srcId="{9DC43A39-6743-4D96-80BB-3471D757AF9B}" destId="{DE51BEE2-286A-42D8-BDC7-1A7C45BD152E}" srcOrd="0" destOrd="0" presId="urn:microsoft.com/office/officeart/2016/7/layout/RepeatingBendingProcessNew"/>
    <dgm:cxn modelId="{CA6FC7FA-CEC6-4A83-93CE-E1CDB425DD67}" srcId="{1F756A90-2844-4023-BDEC-486FBA194537}" destId="{46CCF71B-66DC-488A-A126-F6F2488C5AEA}" srcOrd="4" destOrd="0" parTransId="{54483F3F-04F1-4458-BEB7-D3179953871C}" sibTransId="{8098596B-C194-44E0-8A99-4B747D1916CD}"/>
    <dgm:cxn modelId="{A6F06F04-0491-40A8-9FB6-FFAD965293D3}" type="presParOf" srcId="{B34E540C-1893-4980-AD4F-8DDE74B97404}" destId="{5F4694F1-CF00-4577-831B-D0EE12616C44}" srcOrd="0" destOrd="0" presId="urn:microsoft.com/office/officeart/2016/7/layout/RepeatingBendingProcessNew"/>
    <dgm:cxn modelId="{64D922A7-011B-4B86-95CB-86600AB9C6B8}" type="presParOf" srcId="{B34E540C-1893-4980-AD4F-8DDE74B97404}" destId="{314A1132-9497-40AF-A9AB-E876321C0F25}" srcOrd="1" destOrd="0" presId="urn:microsoft.com/office/officeart/2016/7/layout/RepeatingBendingProcessNew"/>
    <dgm:cxn modelId="{A8FDB5C4-EB59-4734-8ABA-0FD35195C580}" type="presParOf" srcId="{314A1132-9497-40AF-A9AB-E876321C0F25}" destId="{023437C7-3ED6-410B-8BAC-66AFF276B0A2}" srcOrd="0" destOrd="0" presId="urn:microsoft.com/office/officeart/2016/7/layout/RepeatingBendingProcessNew"/>
    <dgm:cxn modelId="{CC1640DE-2B01-40F4-AC55-085E34520805}" type="presParOf" srcId="{B34E540C-1893-4980-AD4F-8DDE74B97404}" destId="{ABC696F7-EB49-4F34-99FF-246B60E0F6DC}" srcOrd="2" destOrd="0" presId="urn:microsoft.com/office/officeart/2016/7/layout/RepeatingBendingProcessNew"/>
    <dgm:cxn modelId="{93AC9678-B7D8-4B0F-8BA4-EC0FC69A9454}" type="presParOf" srcId="{B34E540C-1893-4980-AD4F-8DDE74B97404}" destId="{5F7B62D3-EE4B-442A-B331-56C3438E2011}" srcOrd="3" destOrd="0" presId="urn:microsoft.com/office/officeart/2016/7/layout/RepeatingBendingProcessNew"/>
    <dgm:cxn modelId="{EC744240-CB6C-4247-9B1E-C0FDE2A36104}" type="presParOf" srcId="{5F7B62D3-EE4B-442A-B331-56C3438E2011}" destId="{B39D3E14-67D3-4DA8-8748-6FEB0090DA6A}" srcOrd="0" destOrd="0" presId="urn:microsoft.com/office/officeart/2016/7/layout/RepeatingBendingProcessNew"/>
    <dgm:cxn modelId="{B116B496-7FAC-4C20-AF94-6BE83AE95326}" type="presParOf" srcId="{B34E540C-1893-4980-AD4F-8DDE74B97404}" destId="{BDEADD73-6693-4186-B584-7FE58E79090B}" srcOrd="4" destOrd="0" presId="urn:microsoft.com/office/officeart/2016/7/layout/RepeatingBendingProcessNew"/>
    <dgm:cxn modelId="{74F28DD1-FBF6-4607-9619-E70C7AD8FC82}" type="presParOf" srcId="{B34E540C-1893-4980-AD4F-8DDE74B97404}" destId="{DE51BEE2-286A-42D8-BDC7-1A7C45BD152E}" srcOrd="5" destOrd="0" presId="urn:microsoft.com/office/officeart/2016/7/layout/RepeatingBendingProcessNew"/>
    <dgm:cxn modelId="{72A973A3-4924-4054-9EB6-10B556B2A1FE}" type="presParOf" srcId="{DE51BEE2-286A-42D8-BDC7-1A7C45BD152E}" destId="{7E19D375-54BE-4FFC-8995-3F7C539FE6BA}" srcOrd="0" destOrd="0" presId="urn:microsoft.com/office/officeart/2016/7/layout/RepeatingBendingProcessNew"/>
    <dgm:cxn modelId="{FC68A883-3CEA-487B-875C-7D675A3FBB6B}" type="presParOf" srcId="{B34E540C-1893-4980-AD4F-8DDE74B97404}" destId="{6143A724-2C5C-484E-946D-F9BCA43ADD96}" srcOrd="6" destOrd="0" presId="urn:microsoft.com/office/officeart/2016/7/layout/RepeatingBendingProcessNew"/>
    <dgm:cxn modelId="{C1DE9C4B-415C-427B-9181-352F8CF90597}" type="presParOf" srcId="{B34E540C-1893-4980-AD4F-8DDE74B97404}" destId="{F7931C9D-6EC1-406E-A1D3-75D77547D2AB}" srcOrd="7" destOrd="0" presId="urn:microsoft.com/office/officeart/2016/7/layout/RepeatingBendingProcessNew"/>
    <dgm:cxn modelId="{F7F45427-304E-48F2-9057-307EC8DAC155}" type="presParOf" srcId="{F7931C9D-6EC1-406E-A1D3-75D77547D2AB}" destId="{7A8D4A98-B11B-4943-B577-66073BD533F0}" srcOrd="0" destOrd="0" presId="urn:microsoft.com/office/officeart/2016/7/layout/RepeatingBendingProcessNew"/>
    <dgm:cxn modelId="{9B1DE3C2-BEDC-4437-B255-EBD95386D4FD}" type="presParOf" srcId="{B34E540C-1893-4980-AD4F-8DDE74B97404}" destId="{6DBCB38B-A7D7-4A8D-B169-AD965638B251}" srcOrd="8" destOrd="0" presId="urn:microsoft.com/office/officeart/2016/7/layout/RepeatingBendingProcessNew"/>
    <dgm:cxn modelId="{FCFA4B77-B7F3-4286-9229-FFC2C34F6D62}" type="presParOf" srcId="{B34E540C-1893-4980-AD4F-8DDE74B97404}" destId="{36C32546-570F-4FB4-8A57-4E45ACB4F54F}" srcOrd="9" destOrd="0" presId="urn:microsoft.com/office/officeart/2016/7/layout/RepeatingBendingProcessNew"/>
    <dgm:cxn modelId="{46ACF6A9-23D6-447D-AFA7-5B43A8C37372}" type="presParOf" srcId="{36C32546-570F-4FB4-8A57-4E45ACB4F54F}" destId="{C0766C1A-B02A-4A68-9DC5-639176B46042}" srcOrd="0" destOrd="0" presId="urn:microsoft.com/office/officeart/2016/7/layout/RepeatingBendingProcessNew"/>
    <dgm:cxn modelId="{C616EB88-C431-43A3-AD6C-2BC303F9D970}" type="presParOf" srcId="{B34E540C-1893-4980-AD4F-8DDE74B97404}" destId="{9E1A87A5-48FF-4A9A-ADE6-735F57C600A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A1132-9497-40AF-A9AB-E876321C0F25}">
      <dsp:nvSpPr>
        <dsp:cNvPr id="0" name=""/>
        <dsp:cNvSpPr/>
      </dsp:nvSpPr>
      <dsp:spPr>
        <a:xfrm>
          <a:off x="2280144" y="1185451"/>
          <a:ext cx="492856" cy="91440"/>
        </a:xfrm>
        <a:custGeom>
          <a:avLst/>
          <a:gdLst/>
          <a:ahLst/>
          <a:cxnLst/>
          <a:rect l="0" t="0" r="0" b="0"/>
          <a:pathLst>
            <a:path>
              <a:moveTo>
                <a:pt x="0" y="45720"/>
              </a:moveTo>
              <a:lnTo>
                <a:pt x="492856" y="45720"/>
              </a:lnTo>
            </a:path>
          </a:pathLst>
        </a:custGeom>
        <a:noFill/>
        <a:ln w="12700" cap="flat" cmpd="sng" algn="ctr">
          <a:solidFill>
            <a:schemeClr val="accent2">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513486" y="1228553"/>
        <a:ext cx="26172" cy="5234"/>
      </dsp:txXfrm>
    </dsp:sp>
    <dsp:sp modelId="{5F4694F1-CF00-4577-831B-D0EE12616C44}">
      <dsp:nvSpPr>
        <dsp:cNvPr id="0" name=""/>
        <dsp:cNvSpPr/>
      </dsp:nvSpPr>
      <dsp:spPr>
        <a:xfrm>
          <a:off x="6045" y="548401"/>
          <a:ext cx="2275898" cy="136553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a:t>What is Pandas?</a:t>
          </a:r>
          <a:endParaRPr lang="en-US" sz="1600" b="1" kern="1200"/>
        </a:p>
      </dsp:txBody>
      <dsp:txXfrm>
        <a:off x="6045" y="548401"/>
        <a:ext cx="2275898" cy="1365538"/>
      </dsp:txXfrm>
    </dsp:sp>
    <dsp:sp modelId="{5F7B62D3-EE4B-442A-B331-56C3438E2011}">
      <dsp:nvSpPr>
        <dsp:cNvPr id="0" name=""/>
        <dsp:cNvSpPr/>
      </dsp:nvSpPr>
      <dsp:spPr>
        <a:xfrm>
          <a:off x="5079499" y="1185451"/>
          <a:ext cx="492856" cy="91440"/>
        </a:xfrm>
        <a:custGeom>
          <a:avLst/>
          <a:gdLst/>
          <a:ahLst/>
          <a:cxnLst/>
          <a:rect l="0" t="0" r="0" b="0"/>
          <a:pathLst>
            <a:path>
              <a:moveTo>
                <a:pt x="0" y="45720"/>
              </a:moveTo>
              <a:lnTo>
                <a:pt x="492856" y="45720"/>
              </a:lnTo>
            </a:path>
          </a:pathLst>
        </a:custGeom>
        <a:noFill/>
        <a:ln w="12700" cap="flat" cmpd="sng" algn="ctr">
          <a:solidFill>
            <a:schemeClr val="accent3">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312841" y="1228553"/>
        <a:ext cx="26172" cy="5234"/>
      </dsp:txXfrm>
    </dsp:sp>
    <dsp:sp modelId="{ABC696F7-EB49-4F34-99FF-246B60E0F6DC}">
      <dsp:nvSpPr>
        <dsp:cNvPr id="0" name=""/>
        <dsp:cNvSpPr/>
      </dsp:nvSpPr>
      <dsp:spPr>
        <a:xfrm>
          <a:off x="2805400" y="548401"/>
          <a:ext cx="2275898" cy="136553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A Python library for data manipulation and analysis.</a:t>
          </a:r>
          <a:endParaRPr lang="en-US" sz="1600" b="1" kern="1200" dirty="0"/>
        </a:p>
      </dsp:txBody>
      <dsp:txXfrm>
        <a:off x="2805400" y="548401"/>
        <a:ext cx="2275898" cy="1365538"/>
      </dsp:txXfrm>
    </dsp:sp>
    <dsp:sp modelId="{DE51BEE2-286A-42D8-BDC7-1A7C45BD152E}">
      <dsp:nvSpPr>
        <dsp:cNvPr id="0" name=""/>
        <dsp:cNvSpPr/>
      </dsp:nvSpPr>
      <dsp:spPr>
        <a:xfrm>
          <a:off x="1143995" y="1912140"/>
          <a:ext cx="5598709" cy="492856"/>
        </a:xfrm>
        <a:custGeom>
          <a:avLst/>
          <a:gdLst/>
          <a:ahLst/>
          <a:cxnLst/>
          <a:rect l="0" t="0" r="0" b="0"/>
          <a:pathLst>
            <a:path>
              <a:moveTo>
                <a:pt x="5598709" y="0"/>
              </a:moveTo>
              <a:lnTo>
                <a:pt x="5598709" y="263528"/>
              </a:lnTo>
              <a:lnTo>
                <a:pt x="0" y="263528"/>
              </a:lnTo>
              <a:lnTo>
                <a:pt x="0" y="492856"/>
              </a:lnTo>
            </a:path>
          </a:pathLst>
        </a:custGeom>
        <a:noFill/>
        <a:ln w="12700" cap="flat" cmpd="sng" algn="ctr">
          <a:solidFill>
            <a:schemeClr val="accent4">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3802771" y="2155951"/>
        <a:ext cx="281156" cy="5234"/>
      </dsp:txXfrm>
    </dsp:sp>
    <dsp:sp modelId="{BDEADD73-6693-4186-B584-7FE58E79090B}">
      <dsp:nvSpPr>
        <dsp:cNvPr id="0" name=""/>
        <dsp:cNvSpPr/>
      </dsp:nvSpPr>
      <dsp:spPr>
        <a:xfrm>
          <a:off x="5604755" y="548401"/>
          <a:ext cx="2275898" cy="136553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a:t>Provides powerful tools for working with structured data like tables and time series.</a:t>
          </a:r>
          <a:endParaRPr lang="en-US" sz="1600" b="1" kern="1200"/>
        </a:p>
      </dsp:txBody>
      <dsp:txXfrm>
        <a:off x="5604755" y="548401"/>
        <a:ext cx="2275898" cy="1365538"/>
      </dsp:txXfrm>
    </dsp:sp>
    <dsp:sp modelId="{F7931C9D-6EC1-406E-A1D3-75D77547D2AB}">
      <dsp:nvSpPr>
        <dsp:cNvPr id="0" name=""/>
        <dsp:cNvSpPr/>
      </dsp:nvSpPr>
      <dsp:spPr>
        <a:xfrm>
          <a:off x="2280144" y="3074446"/>
          <a:ext cx="492856" cy="91440"/>
        </a:xfrm>
        <a:custGeom>
          <a:avLst/>
          <a:gdLst/>
          <a:ahLst/>
          <a:cxnLst/>
          <a:rect l="0" t="0" r="0" b="0"/>
          <a:pathLst>
            <a:path>
              <a:moveTo>
                <a:pt x="0" y="45720"/>
              </a:moveTo>
              <a:lnTo>
                <a:pt x="492856" y="45720"/>
              </a:lnTo>
            </a:path>
          </a:pathLst>
        </a:custGeom>
        <a:noFill/>
        <a:ln w="12700" cap="flat" cmpd="sng" algn="ctr">
          <a:solidFill>
            <a:schemeClr val="accent5">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2513486" y="3117549"/>
        <a:ext cx="26172" cy="5234"/>
      </dsp:txXfrm>
    </dsp:sp>
    <dsp:sp modelId="{6143A724-2C5C-484E-946D-F9BCA43ADD96}">
      <dsp:nvSpPr>
        <dsp:cNvPr id="0" name=""/>
        <dsp:cNvSpPr/>
      </dsp:nvSpPr>
      <dsp:spPr>
        <a:xfrm>
          <a:off x="6045" y="2437397"/>
          <a:ext cx="2275898" cy="136553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a:t>Why Pandas for IPL Analysis?</a:t>
          </a:r>
          <a:endParaRPr lang="en-US" sz="1600" b="1" kern="1200"/>
        </a:p>
      </dsp:txBody>
      <dsp:txXfrm>
        <a:off x="6045" y="2437397"/>
        <a:ext cx="2275898" cy="1365538"/>
      </dsp:txXfrm>
    </dsp:sp>
    <dsp:sp modelId="{36C32546-570F-4FB4-8A57-4E45ACB4F54F}">
      <dsp:nvSpPr>
        <dsp:cNvPr id="0" name=""/>
        <dsp:cNvSpPr/>
      </dsp:nvSpPr>
      <dsp:spPr>
        <a:xfrm>
          <a:off x="5079499" y="3074446"/>
          <a:ext cx="492856" cy="91440"/>
        </a:xfrm>
        <a:custGeom>
          <a:avLst/>
          <a:gdLst/>
          <a:ahLst/>
          <a:cxnLst/>
          <a:rect l="0" t="0" r="0" b="0"/>
          <a:pathLst>
            <a:path>
              <a:moveTo>
                <a:pt x="0" y="45720"/>
              </a:moveTo>
              <a:lnTo>
                <a:pt x="492856" y="45720"/>
              </a:lnTo>
            </a:path>
          </a:pathLst>
        </a:custGeom>
        <a:noFill/>
        <a:ln w="12700" cap="flat" cmpd="sng" algn="ctr">
          <a:solidFill>
            <a:schemeClr val="accent6">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312841" y="3117549"/>
        <a:ext cx="26172" cy="5234"/>
      </dsp:txXfrm>
    </dsp:sp>
    <dsp:sp modelId="{6DBCB38B-A7D7-4A8D-B169-AD965638B251}">
      <dsp:nvSpPr>
        <dsp:cNvPr id="0" name=""/>
        <dsp:cNvSpPr/>
      </dsp:nvSpPr>
      <dsp:spPr>
        <a:xfrm>
          <a:off x="2805400" y="2437397"/>
          <a:ext cx="2275898" cy="13655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a:t>Efficient handling of large datasets like matches.csv and deliveries.csv.</a:t>
          </a:r>
          <a:endParaRPr lang="en-US" sz="1600" b="1" kern="1200"/>
        </a:p>
      </dsp:txBody>
      <dsp:txXfrm>
        <a:off x="2805400" y="2437397"/>
        <a:ext cx="2275898" cy="1365538"/>
      </dsp:txXfrm>
    </dsp:sp>
    <dsp:sp modelId="{9E1A87A5-48FF-4A9A-ADE6-735F57C600A4}">
      <dsp:nvSpPr>
        <dsp:cNvPr id="0" name=""/>
        <dsp:cNvSpPr/>
      </dsp:nvSpPr>
      <dsp:spPr>
        <a:xfrm>
          <a:off x="5604755" y="2437397"/>
          <a:ext cx="2275898" cy="136553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b="1" i="0" kern="1200" baseline="0"/>
            <a:t>Simplifies complex operations such as filtering, grouping, and aggregations.</a:t>
          </a:r>
          <a:endParaRPr lang="en-US" sz="1600" b="1" kern="1200"/>
        </a:p>
      </dsp:txBody>
      <dsp:txXfrm>
        <a:off x="5604755" y="2437397"/>
        <a:ext cx="2275898" cy="136553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43FFE3D-603E-4583-A5E4-B63A3EE2BFBE}" type="slidenum">
              <a:rPr lang="ru-RU"/>
              <a:pPr/>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859338" y="2420938"/>
            <a:ext cx="4176712" cy="893762"/>
          </a:xfrm>
        </p:spPr>
        <p:txBody>
          <a:bodyPr/>
          <a:lstStyle>
            <a:lvl1pPr>
              <a:defRPr sz="2000"/>
            </a:lvl1pPr>
          </a:lstStyle>
          <a:p>
            <a:r>
              <a:rPr lang="ru-RU"/>
              <a:t>Click to edit Master title style</a:t>
            </a:r>
          </a:p>
        </p:txBody>
      </p:sp>
      <p:sp>
        <p:nvSpPr>
          <p:cNvPr id="5123" name="Rectangle 3"/>
          <p:cNvSpPr>
            <a:spLocks noGrp="1" noChangeArrowheads="1"/>
          </p:cNvSpPr>
          <p:nvPr>
            <p:ph type="subTitle" idx="1"/>
          </p:nvPr>
        </p:nvSpPr>
        <p:spPr>
          <a:xfrm>
            <a:off x="4859338" y="3213100"/>
            <a:ext cx="4176712" cy="503238"/>
          </a:xfrm>
          <a:effectLst>
            <a:outerShdw dist="17961" dir="2700000" algn="ctr" rotWithShape="0">
              <a:schemeClr val="bg2"/>
            </a:outerShdw>
          </a:effectLst>
        </p:spPr>
        <p:txBody>
          <a:bodyPr/>
          <a:lstStyle>
            <a:lvl1pPr marL="0" indent="0">
              <a:buFontTx/>
              <a:buNone/>
              <a:defRPr sz="2000" b="1"/>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156325" y="549275"/>
            <a:ext cx="1584325" cy="5757863"/>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403350" y="549275"/>
            <a:ext cx="4600575" cy="575786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A2BE-D25C-D110-BA59-7699B087AF2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8FEF19F6-6C2D-4510-680F-2E9D94491C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EAA38C-E335-EB57-1487-F6CB274ADC16}"/>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61679CBD-529B-6187-7E7C-0EACA38B1A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87049-2B19-9EA9-F0E6-7DEB55FBE8B4}"/>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77622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9504-8277-E680-8B5A-7232F8B995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AC4D8F-5B40-8B07-4D96-4929A7BC1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CA3843-1EED-4415-807E-55CC05D719E8}"/>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584BCBD9-228C-36F6-D1A7-D29E1EAE7B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500A69-E451-CFFA-C756-829F76EB85C7}"/>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381437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0A4E-9EC0-E454-003C-B195BC26487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BBBE75-D663-DEEF-F8ED-96A5036C78B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1BEC6-B6AF-2DE3-B620-8F1F3FAE024D}"/>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D494BCDD-1EF3-9692-CA02-E05BC2E1C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9A082-C46A-68B7-CBB9-3C34DD9773D0}"/>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3167681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C90E-287D-E1F9-5295-1EBC7965D1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83EB54-8D90-587A-D411-0C86C9567F6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3F27AE-BA52-1340-9795-EF2ACFF5A3C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8577C1-C139-2166-26FE-58A9AEF57AA9}"/>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6" name="Footer Placeholder 5">
            <a:extLst>
              <a:ext uri="{FF2B5EF4-FFF2-40B4-BE49-F238E27FC236}">
                <a16:creationId xmlns:a16="http://schemas.microsoft.com/office/drawing/2014/main" id="{BA582A21-B23A-B608-48E0-D62D767285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A079E0-7C05-353E-5431-AE6540FF1FF5}"/>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1590765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18B0-9819-8B9B-BC3C-07D33D261D1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6396D8-AF30-ADC8-C242-895783D4694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2468C84-483F-49ED-8D83-A5913E1585B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35559E-79F7-6F5E-2879-C5D45EFB694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BBC85-650E-F8C7-79B1-C0DF8B6FA6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564F6C-27A8-2968-B337-9CE0D5BD6E77}"/>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8" name="Footer Placeholder 7">
            <a:extLst>
              <a:ext uri="{FF2B5EF4-FFF2-40B4-BE49-F238E27FC236}">
                <a16:creationId xmlns:a16="http://schemas.microsoft.com/office/drawing/2014/main" id="{B3238B80-7CB2-C965-6A41-968CA18388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ACE5DA-894B-1005-30A7-A3572A93262B}"/>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3425482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DFA5-84AA-EFD6-1665-37C174B0BD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E02619-9D2A-CB59-731E-ECE8739C3C4C}"/>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4" name="Footer Placeholder 3">
            <a:extLst>
              <a:ext uri="{FF2B5EF4-FFF2-40B4-BE49-F238E27FC236}">
                <a16:creationId xmlns:a16="http://schemas.microsoft.com/office/drawing/2014/main" id="{2C1E8C34-0200-5B16-A66F-3130FD912D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71F19D-DADD-5AFB-5F87-813A7D5F7049}"/>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44150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DB12F-79DE-215E-83B2-CB0FE1C21037}"/>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3" name="Footer Placeholder 2">
            <a:extLst>
              <a:ext uri="{FF2B5EF4-FFF2-40B4-BE49-F238E27FC236}">
                <a16:creationId xmlns:a16="http://schemas.microsoft.com/office/drawing/2014/main" id="{AE06777A-E1EC-0FE5-E545-14264B5429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2F85B7-C61B-67D7-2DAC-831E67810C09}"/>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2130691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4178-239D-9C10-42CA-DC2872A77F0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B9B936-2222-F9C4-FA73-30A1FFFD728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633DCF-E8FF-AB65-14EF-4A64DC0EB9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146626-DA81-5D18-13E3-D2DC408B5FF5}"/>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6" name="Footer Placeholder 5">
            <a:extLst>
              <a:ext uri="{FF2B5EF4-FFF2-40B4-BE49-F238E27FC236}">
                <a16:creationId xmlns:a16="http://schemas.microsoft.com/office/drawing/2014/main" id="{0F5F51DA-FF57-2159-B737-20A94F5660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85845B-84AE-F4D0-65B5-6516A7F3C504}"/>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6148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D3D9-0220-FEA2-30A2-098825955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D812F2-288E-C624-1F55-064A1405C96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805F03B-0350-DD1A-BAFD-46340C2872B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B35FDE-7D72-0884-280B-0BCF27DE1534}"/>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6" name="Footer Placeholder 5">
            <a:extLst>
              <a:ext uri="{FF2B5EF4-FFF2-40B4-BE49-F238E27FC236}">
                <a16:creationId xmlns:a16="http://schemas.microsoft.com/office/drawing/2014/main" id="{33B78924-5277-173E-A6D7-6EC8F8DF0C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EDE8D6-B547-087D-D053-47230BEDCDDF}"/>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3252618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0516-936A-5801-BDCE-F37554A2BDD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F40487-34A8-8A6C-7856-D9955A4B2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CFD29-F8D5-8E76-475A-3009C0DAE5A6}"/>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2E780156-3A76-CD8D-D778-6ECFB816A2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806374-8883-A654-B70D-EA0E2A64D0D3}"/>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218238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3A753-C170-2B52-787C-7C411944E75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6C5651-B646-7E67-0D99-7C2EEBCF6E8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9E5DC-EF0C-8785-7A3A-7EB8A9A4A16E}"/>
              </a:ext>
            </a:extLst>
          </p:cNvPr>
          <p:cNvSpPr>
            <a:spLocks noGrp="1"/>
          </p:cNvSpPr>
          <p:nvPr>
            <p:ph type="dt" sz="half" idx="10"/>
          </p:nvPr>
        </p:nvSpPr>
        <p:spPr/>
        <p:txBody>
          <a:body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60251BA9-CA7A-124C-107E-A2AED1B4D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5A5F37-3D41-4C47-095F-EF91A0DCBB98}"/>
              </a:ext>
            </a:extLst>
          </p:cNvPr>
          <p:cNvSpPr>
            <a:spLocks noGrp="1"/>
          </p:cNvSpPr>
          <p:nvPr>
            <p:ph type="sldNum" sz="quarter" idx="12"/>
          </p:nvPr>
        </p:nvSpPr>
        <p:spPr/>
        <p:txBody>
          <a:bodyPr/>
          <a:lstStyle/>
          <a:p>
            <a:fld id="{ACEBE6E9-CF70-45B4-8DC8-B2EA915A0117}" type="slidenum">
              <a:rPr lang="en-IN" smtClean="0"/>
              <a:t>‹#›</a:t>
            </a:fld>
            <a:endParaRPr lang="en-IN"/>
          </a:p>
        </p:txBody>
      </p:sp>
    </p:spTree>
    <p:extLst>
      <p:ext uri="{BB962C8B-B14F-4D97-AF65-F5344CB8AC3E}">
        <p14:creationId xmlns:p14="http://schemas.microsoft.com/office/powerpoint/2010/main" val="290762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403350" y="1484313"/>
            <a:ext cx="3092450" cy="4822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484313"/>
            <a:ext cx="3092450" cy="4822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549275"/>
            <a:ext cx="5759450" cy="508000"/>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403350" y="1484313"/>
            <a:ext cx="6337300" cy="4822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b="1">
          <a:solidFill>
            <a:srgbClr val="080808"/>
          </a:solidFill>
          <a:latin typeface="+mj-lt"/>
          <a:ea typeface="+mj-ea"/>
          <a:cs typeface="+mj-cs"/>
        </a:defRPr>
      </a:lvl1pPr>
      <a:lvl2pPr algn="l" rtl="0" fontAlgn="base">
        <a:spcBef>
          <a:spcPct val="0"/>
        </a:spcBef>
        <a:spcAft>
          <a:spcPct val="0"/>
        </a:spcAft>
        <a:defRPr sz="2800" b="1">
          <a:solidFill>
            <a:srgbClr val="080808"/>
          </a:solidFill>
          <a:latin typeface="Arial" charset="0"/>
        </a:defRPr>
      </a:lvl2pPr>
      <a:lvl3pPr algn="l" rtl="0" fontAlgn="base">
        <a:spcBef>
          <a:spcPct val="0"/>
        </a:spcBef>
        <a:spcAft>
          <a:spcPct val="0"/>
        </a:spcAft>
        <a:defRPr sz="2800" b="1">
          <a:solidFill>
            <a:srgbClr val="080808"/>
          </a:solidFill>
          <a:latin typeface="Arial" charset="0"/>
        </a:defRPr>
      </a:lvl3pPr>
      <a:lvl4pPr algn="l" rtl="0" fontAlgn="base">
        <a:spcBef>
          <a:spcPct val="0"/>
        </a:spcBef>
        <a:spcAft>
          <a:spcPct val="0"/>
        </a:spcAft>
        <a:defRPr sz="2800" b="1">
          <a:solidFill>
            <a:srgbClr val="080808"/>
          </a:solidFill>
          <a:latin typeface="Arial" charset="0"/>
        </a:defRPr>
      </a:lvl4pPr>
      <a:lvl5pPr algn="l" rtl="0" fontAlgn="base">
        <a:spcBef>
          <a:spcPct val="0"/>
        </a:spcBef>
        <a:spcAft>
          <a:spcPct val="0"/>
        </a:spcAft>
        <a:defRPr sz="2800" b="1">
          <a:solidFill>
            <a:srgbClr val="080808"/>
          </a:solidFill>
          <a:latin typeface="Arial" charset="0"/>
        </a:defRPr>
      </a:lvl5pPr>
      <a:lvl6pPr marL="457200" algn="l" rtl="0" fontAlgn="base">
        <a:spcBef>
          <a:spcPct val="0"/>
        </a:spcBef>
        <a:spcAft>
          <a:spcPct val="0"/>
        </a:spcAft>
        <a:defRPr sz="2800" b="1">
          <a:solidFill>
            <a:srgbClr val="080808"/>
          </a:solidFill>
          <a:latin typeface="Arial" charset="0"/>
        </a:defRPr>
      </a:lvl6pPr>
      <a:lvl7pPr marL="914400" algn="l" rtl="0" fontAlgn="base">
        <a:spcBef>
          <a:spcPct val="0"/>
        </a:spcBef>
        <a:spcAft>
          <a:spcPct val="0"/>
        </a:spcAft>
        <a:defRPr sz="2800" b="1">
          <a:solidFill>
            <a:srgbClr val="080808"/>
          </a:solidFill>
          <a:latin typeface="Arial" charset="0"/>
        </a:defRPr>
      </a:lvl7pPr>
      <a:lvl8pPr marL="1371600" algn="l" rtl="0" fontAlgn="base">
        <a:spcBef>
          <a:spcPct val="0"/>
        </a:spcBef>
        <a:spcAft>
          <a:spcPct val="0"/>
        </a:spcAft>
        <a:defRPr sz="2800" b="1">
          <a:solidFill>
            <a:srgbClr val="080808"/>
          </a:solidFill>
          <a:latin typeface="Arial" charset="0"/>
        </a:defRPr>
      </a:lvl8pPr>
      <a:lvl9pPr marL="1828800" algn="l" rtl="0" fontAlgn="base">
        <a:spcBef>
          <a:spcPct val="0"/>
        </a:spcBef>
        <a:spcAft>
          <a:spcPct val="0"/>
        </a:spcAft>
        <a:defRPr sz="2800" b="1">
          <a:solidFill>
            <a:srgbClr val="080808"/>
          </a:solidFill>
          <a:latin typeface="Arial" charset="0"/>
        </a:defRPr>
      </a:lvl9pPr>
    </p:titleStyle>
    <p:body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B2612-B67A-CC19-7EF9-67758EA1056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8CE9DF-30B5-0276-777F-A99A023D3B4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43B63A-DDBC-844D-C9E0-6056081E545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462A8164-AD47-4D1D-9F17-ACDF2FBCE81B}" type="datetimeFigureOut">
              <a:rPr lang="en-IN" smtClean="0"/>
              <a:t>28-12-2024</a:t>
            </a:fld>
            <a:endParaRPr lang="en-IN"/>
          </a:p>
        </p:txBody>
      </p:sp>
      <p:sp>
        <p:nvSpPr>
          <p:cNvPr id="5" name="Footer Placeholder 4">
            <a:extLst>
              <a:ext uri="{FF2B5EF4-FFF2-40B4-BE49-F238E27FC236}">
                <a16:creationId xmlns:a16="http://schemas.microsoft.com/office/drawing/2014/main" id="{FF2DAC29-9130-1A5D-7337-6CA4FAE3197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B0D67AE-9DED-9C02-BA31-8384E6A5A54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ACEBE6E9-CF70-45B4-8DC8-B2EA915A0117}" type="slidenum">
              <a:rPr lang="en-IN" smtClean="0"/>
              <a:t>‹#›</a:t>
            </a:fld>
            <a:endParaRPr lang="en-IN"/>
          </a:p>
        </p:txBody>
      </p:sp>
    </p:spTree>
    <p:extLst>
      <p:ext uri="{BB962C8B-B14F-4D97-AF65-F5344CB8AC3E}">
        <p14:creationId xmlns:p14="http://schemas.microsoft.com/office/powerpoint/2010/main" val="1934016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binoculars-search-see-to-find-1015265/" TargetMode="External"/><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icket equipment">
            <a:extLst>
              <a:ext uri="{FF2B5EF4-FFF2-40B4-BE49-F238E27FC236}">
                <a16:creationId xmlns:a16="http://schemas.microsoft.com/office/drawing/2014/main" id="{A0DCF4EB-4271-C01D-F4C2-41AED2AAF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57392"/>
          </a:xfrm>
          <a:prstGeom prst="rect">
            <a:avLst/>
          </a:prstGeom>
        </p:spPr>
      </p:pic>
      <p:sp>
        <p:nvSpPr>
          <p:cNvPr id="34818" name="Rectangle 2"/>
          <p:cNvSpPr>
            <a:spLocks noGrp="1" noChangeArrowheads="1"/>
          </p:cNvSpPr>
          <p:nvPr>
            <p:ph type="ctrTitle"/>
          </p:nvPr>
        </p:nvSpPr>
        <p:spPr>
          <a:xfrm>
            <a:off x="0" y="764704"/>
            <a:ext cx="9144000" cy="1468252"/>
          </a:xfrm>
          <a:ln/>
          <a:effectLst>
            <a:outerShdw blurRad="40000" dist="20000" dir="5400000" rotWithShape="0">
              <a:srgbClr val="000000">
                <a:alpha val="38000"/>
              </a:srgbClr>
            </a:outerShdw>
            <a:softEdge rad="635000"/>
          </a:effectLst>
        </p:spPr>
        <p:style>
          <a:lnRef idx="1">
            <a:schemeClr val="accent6"/>
          </a:lnRef>
          <a:fillRef idx="2">
            <a:schemeClr val="accent6"/>
          </a:fillRef>
          <a:effectRef idx="1">
            <a:schemeClr val="accent6"/>
          </a:effectRef>
          <a:fontRef idx="minor">
            <a:schemeClr val="dk1"/>
          </a:fontRef>
        </p:style>
        <p:txBody>
          <a:bodyPr/>
          <a:lstStyle/>
          <a:p>
            <a:pPr algn="ctr"/>
            <a:r>
              <a:rPr lang="en-US" sz="4000" dirty="0">
                <a:ln w="6600">
                  <a:solidFill>
                    <a:schemeClr val="accent2"/>
                  </a:solidFill>
                  <a:prstDash val="solid"/>
                </a:ln>
                <a:solidFill>
                  <a:srgbClr val="FFFFFF"/>
                </a:solidFill>
                <a:effectLst>
                  <a:outerShdw dist="38100" dir="2700000" algn="tl" rotWithShape="0">
                    <a:schemeClr val="accent2"/>
                  </a:outerShdw>
                </a:effectLst>
              </a:rPr>
              <a:t>"IPL Infographics: A Data Visualization Journey"</a:t>
            </a:r>
          </a:p>
        </p:txBody>
      </p:sp>
      <p:sp>
        <p:nvSpPr>
          <p:cNvPr id="34819" name="Rectangle 3"/>
          <p:cNvSpPr>
            <a:spLocks noGrp="1" noChangeArrowheads="1"/>
          </p:cNvSpPr>
          <p:nvPr>
            <p:ph type="subTitle" idx="1"/>
          </p:nvPr>
        </p:nvSpPr>
        <p:spPr>
          <a:xfrm>
            <a:off x="0" y="5877272"/>
            <a:ext cx="9144000" cy="734988"/>
          </a:xfrm>
          <a:ln>
            <a:noFill/>
          </a:ln>
          <a:effectLst>
            <a:outerShdw blurRad="107950" dist="12700" dir="5400000" algn="ctr">
              <a:srgbClr val="000000"/>
            </a:outerShdw>
            <a:softEdge rad="317500"/>
          </a:effectLst>
        </p:spPr>
        <p:style>
          <a:lnRef idx="1">
            <a:schemeClr val="accent6"/>
          </a:lnRef>
          <a:fillRef idx="2">
            <a:schemeClr val="accent6"/>
          </a:fillRef>
          <a:effectRef idx="1">
            <a:schemeClr val="accent6"/>
          </a:effectRef>
          <a:fontRef idx="minor">
            <a:schemeClr val="dk1"/>
          </a:fontRef>
        </p:style>
        <p:txBody>
          <a:bodyPr/>
          <a:lstStyle/>
          <a:p>
            <a:pPr algn="ctr"/>
            <a:r>
              <a:rPr lang="en-US" sz="2200" dirty="0">
                <a:ln w="6600">
                  <a:solidFill>
                    <a:schemeClr val="accent2"/>
                  </a:solidFill>
                  <a:prstDash val="solid"/>
                </a:ln>
                <a:solidFill>
                  <a:srgbClr val="FFFFFF"/>
                </a:solidFill>
                <a:effectLst>
                  <a:outerShdw dist="38100" dir="2700000" algn="tl" rotWithShape="0">
                    <a:schemeClr val="accent2"/>
                  </a:outerShdw>
                </a:effectLst>
              </a:rPr>
              <a:t>"Analyzing Indian Premier League (IPL) Data Through Statistics and Visualizations"</a:t>
            </a:r>
          </a:p>
        </p:txBody>
      </p:sp>
      <p:sp>
        <p:nvSpPr>
          <p:cNvPr id="2" name="TextBox 1">
            <a:extLst>
              <a:ext uri="{FF2B5EF4-FFF2-40B4-BE49-F238E27FC236}">
                <a16:creationId xmlns:a16="http://schemas.microsoft.com/office/drawing/2014/main" id="{E2D15F28-B8B7-79C3-6C7F-1AC4ADE02452}"/>
              </a:ext>
            </a:extLst>
          </p:cNvPr>
          <p:cNvSpPr txBox="1"/>
          <p:nvPr/>
        </p:nvSpPr>
        <p:spPr>
          <a:xfrm>
            <a:off x="6156176" y="3931098"/>
            <a:ext cx="2592288" cy="1754326"/>
          </a:xfrm>
          <a:prstGeom prst="rect">
            <a:avLst/>
          </a:prstGeom>
          <a:effectLst>
            <a:outerShdw blurRad="40000" dist="20000" dir="5400000" rotWithShape="0">
              <a:srgbClr val="000000">
                <a:alpha val="38000"/>
              </a:srgbClr>
            </a:outerShdw>
            <a:softEdge rad="31750"/>
          </a:effectLst>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soft" dir="t">
                <a:rot lat="0" lon="0" rev="15600000"/>
              </a:lightRig>
            </a:scene3d>
            <a:sp3d extrusionH="57150" prstMaterial="softEdge">
              <a:bevelT w="25400" h="38100"/>
            </a:sp3d>
          </a:bodyPr>
          <a:lstStyle/>
          <a:p>
            <a:r>
              <a:rPr lang="en-IN" b="1" dirty="0">
                <a:ln/>
                <a:solidFill>
                  <a:schemeClr val="accent4"/>
                </a:solidFill>
              </a:rPr>
              <a:t>Submitted by-</a:t>
            </a:r>
          </a:p>
          <a:p>
            <a:r>
              <a:rPr lang="en-IN" b="1" dirty="0">
                <a:ln/>
                <a:solidFill>
                  <a:schemeClr val="accent4"/>
                </a:solidFill>
              </a:rPr>
              <a:t>- Dolli Rawat</a:t>
            </a:r>
          </a:p>
          <a:p>
            <a:r>
              <a:rPr lang="en-IN" b="1" dirty="0">
                <a:ln/>
                <a:solidFill>
                  <a:schemeClr val="accent4"/>
                </a:solidFill>
              </a:rPr>
              <a:t>- Dimple Katla</a:t>
            </a:r>
          </a:p>
          <a:p>
            <a:r>
              <a:rPr lang="en-IN" b="1" dirty="0">
                <a:ln/>
                <a:solidFill>
                  <a:schemeClr val="accent4"/>
                </a:solidFill>
              </a:rPr>
              <a:t>- Shaurya Raj</a:t>
            </a:r>
          </a:p>
          <a:p>
            <a:r>
              <a:rPr lang="en-IN" b="1" dirty="0">
                <a:ln/>
                <a:solidFill>
                  <a:schemeClr val="accent4"/>
                </a:solidFill>
              </a:rPr>
              <a:t>- Vishakha Gaikwad</a:t>
            </a:r>
          </a:p>
          <a:p>
            <a:r>
              <a:rPr lang="en-IN" b="1" dirty="0">
                <a:ln/>
                <a:solidFill>
                  <a:schemeClr val="accent4"/>
                </a:solidFill>
              </a:rPr>
              <a:t>- Vaibhav Parabhane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lines and dots&#10;&#10;Description automatically generated">
            <a:extLst>
              <a:ext uri="{FF2B5EF4-FFF2-40B4-BE49-F238E27FC236}">
                <a16:creationId xmlns:a16="http://schemas.microsoft.com/office/drawing/2014/main" id="{A2F4EC86-DDA5-AD08-8378-50190472CCF1}"/>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15260" b="6951"/>
          <a:stretch/>
        </p:blipFill>
        <p:spPr>
          <a:xfrm>
            <a:off x="0" y="0"/>
            <a:ext cx="9144000" cy="6858000"/>
          </a:xfrm>
          <a:prstGeom prst="rect">
            <a:avLst/>
          </a:prstGeom>
          <a:effectLst>
            <a:softEdge rad="127000"/>
          </a:effectLst>
        </p:spPr>
      </p:pic>
      <p:sp>
        <p:nvSpPr>
          <p:cNvPr id="2" name="Title 1">
            <a:extLst>
              <a:ext uri="{FF2B5EF4-FFF2-40B4-BE49-F238E27FC236}">
                <a16:creationId xmlns:a16="http://schemas.microsoft.com/office/drawing/2014/main" id="{FA8DB752-4C5C-357D-3508-BD9010885ED2}"/>
              </a:ext>
            </a:extLst>
          </p:cNvPr>
          <p:cNvSpPr>
            <a:spLocks noGrp="1"/>
          </p:cNvSpPr>
          <p:nvPr>
            <p:ph type="title"/>
          </p:nvPr>
        </p:nvSpPr>
        <p:spPr>
          <a:xfrm>
            <a:off x="539552" y="218793"/>
            <a:ext cx="8335838" cy="1325563"/>
          </a:xfrm>
        </p:spPr>
        <p:txBody>
          <a:bodyPr/>
          <a:lstStyle/>
          <a:p>
            <a:r>
              <a:rPr lang="en-US" b="1" dirty="0"/>
              <a:t>Time Series Analysis with ARIMA and SARIMA</a:t>
            </a:r>
            <a:endParaRPr lang="en-IN" b="1" dirty="0"/>
          </a:p>
        </p:txBody>
      </p:sp>
      <p:sp>
        <p:nvSpPr>
          <p:cNvPr id="3" name="Content Placeholder 2">
            <a:extLst>
              <a:ext uri="{FF2B5EF4-FFF2-40B4-BE49-F238E27FC236}">
                <a16:creationId xmlns:a16="http://schemas.microsoft.com/office/drawing/2014/main" id="{278C90CD-6E20-2A7C-8351-483458540F5E}"/>
              </a:ext>
            </a:extLst>
          </p:cNvPr>
          <p:cNvSpPr>
            <a:spLocks noGrp="1"/>
          </p:cNvSpPr>
          <p:nvPr>
            <p:ph idx="1"/>
          </p:nvPr>
        </p:nvSpPr>
        <p:spPr/>
        <p:txBody>
          <a:bodyPr/>
          <a:lstStyle/>
          <a:p>
            <a:pPr marL="0" indent="0">
              <a:buNone/>
            </a:pPr>
            <a:r>
              <a:rPr lang="en-US" sz="1800" b="1" dirty="0"/>
              <a:t>What is Time Series Analysis?</a:t>
            </a:r>
          </a:p>
          <a:p>
            <a:pPr>
              <a:buFont typeface="Wingdings" panose="05000000000000000000" pitchFamily="2" charset="2"/>
              <a:buChar char="Ø"/>
            </a:pPr>
            <a:r>
              <a:rPr lang="en-US" sz="1800" dirty="0"/>
              <a:t>A method for analyzing data points collected or recorded at specific time intervals.</a:t>
            </a:r>
          </a:p>
          <a:p>
            <a:pPr>
              <a:buFont typeface="Wingdings" panose="05000000000000000000" pitchFamily="2" charset="2"/>
              <a:buChar char="Ø"/>
            </a:pPr>
            <a:r>
              <a:rPr lang="en-US" sz="1800" dirty="0"/>
              <a:t>Helps identify patterns, trends, and seasonality in data.</a:t>
            </a:r>
          </a:p>
          <a:p>
            <a:pPr marL="0" indent="0">
              <a:buNone/>
            </a:pPr>
            <a:endParaRPr lang="en-US" sz="1800" b="1" dirty="0"/>
          </a:p>
          <a:p>
            <a:pPr marL="0" indent="0">
              <a:buNone/>
            </a:pPr>
            <a:r>
              <a:rPr lang="en-US" sz="1800" b="1" dirty="0"/>
              <a:t>Why Time Series Analysis for IPL?</a:t>
            </a:r>
          </a:p>
          <a:p>
            <a:pPr>
              <a:buFont typeface="Wingdings" panose="05000000000000000000" pitchFamily="2" charset="2"/>
              <a:buChar char="Ø"/>
            </a:pPr>
            <a:r>
              <a:rPr lang="en-US" sz="1800" dirty="0"/>
              <a:t>To analyze trends in IPL performance, such as:</a:t>
            </a:r>
          </a:p>
          <a:p>
            <a:pPr marL="742950" lvl="1" indent="-285750">
              <a:buFont typeface="Arial" panose="020B0604020202020204" pitchFamily="34" charset="0"/>
              <a:buChar char="•"/>
            </a:pPr>
            <a:r>
              <a:rPr lang="en-US" sz="1800" dirty="0"/>
              <a:t>Runs scored over seasons.</a:t>
            </a:r>
          </a:p>
          <a:p>
            <a:pPr marL="742950" lvl="1" indent="-285750">
              <a:buFont typeface="Arial" panose="020B0604020202020204" pitchFamily="34" charset="0"/>
              <a:buChar char="•"/>
            </a:pPr>
            <a:r>
              <a:rPr lang="en-US" sz="1800" dirty="0"/>
              <a:t>Wickets taken across matches.</a:t>
            </a:r>
          </a:p>
          <a:p>
            <a:pPr marL="742950" lvl="1" indent="-285750">
              <a:buFont typeface="Arial" panose="020B0604020202020204" pitchFamily="34" charset="0"/>
              <a:buChar char="•"/>
            </a:pPr>
            <a:r>
              <a:rPr lang="en-US" sz="1800" dirty="0"/>
              <a:t>Team performance consistency over years.</a:t>
            </a:r>
          </a:p>
          <a:p>
            <a:pPr>
              <a:buFont typeface="Wingdings" panose="05000000000000000000" pitchFamily="2" charset="2"/>
              <a:buChar char="Ø"/>
            </a:pPr>
            <a:r>
              <a:rPr lang="en-US" sz="1800" dirty="0"/>
              <a:t>To predict future outcomes based on historical data.</a:t>
            </a:r>
          </a:p>
        </p:txBody>
      </p:sp>
    </p:spTree>
    <p:extLst>
      <p:ext uri="{BB962C8B-B14F-4D97-AF65-F5344CB8AC3E}">
        <p14:creationId xmlns:p14="http://schemas.microsoft.com/office/powerpoint/2010/main" val="71935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C827-B9C6-3625-04E2-A7E4B8FE8B92}"/>
            </a:ext>
          </a:extLst>
        </p:cNvPr>
        <p:cNvGrpSpPr/>
        <p:nvPr/>
      </p:nvGrpSpPr>
      <p:grpSpPr>
        <a:xfrm>
          <a:off x="0" y="0"/>
          <a:ext cx="0" cy="0"/>
          <a:chOff x="0" y="0"/>
          <a:chExt cx="0" cy="0"/>
        </a:xfrm>
      </p:grpSpPr>
      <p:pic>
        <p:nvPicPr>
          <p:cNvPr id="5" name="Picture 4" descr="A graph with lines and dots&#10;&#10;Description automatically generated">
            <a:extLst>
              <a:ext uri="{FF2B5EF4-FFF2-40B4-BE49-F238E27FC236}">
                <a16:creationId xmlns:a16="http://schemas.microsoft.com/office/drawing/2014/main" id="{0D93E71D-10F8-2605-0355-42FDFBFB4999}"/>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15260" b="6951"/>
          <a:stretch/>
        </p:blipFill>
        <p:spPr>
          <a:xfrm>
            <a:off x="0" y="0"/>
            <a:ext cx="9144000" cy="6858000"/>
          </a:xfrm>
          <a:prstGeom prst="rect">
            <a:avLst/>
          </a:prstGeom>
          <a:effectLst>
            <a:softEdge rad="127000"/>
          </a:effectLst>
        </p:spPr>
      </p:pic>
      <p:sp>
        <p:nvSpPr>
          <p:cNvPr id="3" name="Content Placeholder 2">
            <a:extLst>
              <a:ext uri="{FF2B5EF4-FFF2-40B4-BE49-F238E27FC236}">
                <a16:creationId xmlns:a16="http://schemas.microsoft.com/office/drawing/2014/main" id="{0E1E8D62-DEAA-AFF0-0EF6-210668F93D7E}"/>
              </a:ext>
            </a:extLst>
          </p:cNvPr>
          <p:cNvSpPr>
            <a:spLocks noGrp="1"/>
          </p:cNvSpPr>
          <p:nvPr>
            <p:ph idx="1"/>
          </p:nvPr>
        </p:nvSpPr>
        <p:spPr>
          <a:xfrm>
            <a:off x="628650" y="1268760"/>
            <a:ext cx="7886700" cy="4908203"/>
          </a:xfrm>
        </p:spPr>
        <p:txBody>
          <a:bodyPr>
            <a:normAutofit/>
          </a:bodyPr>
          <a:lstStyle/>
          <a:p>
            <a:pPr marL="0" indent="0">
              <a:buNone/>
            </a:pPr>
            <a:r>
              <a:rPr lang="en-US" sz="2000" b="1" dirty="0"/>
              <a:t>ARIMA (Auto-Regressive Integrated Moving Average)</a:t>
            </a:r>
            <a:r>
              <a:rPr lang="en-US" sz="2000" dirty="0"/>
              <a:t>:</a:t>
            </a:r>
          </a:p>
          <a:p>
            <a:pPr>
              <a:buFont typeface="Wingdings" panose="05000000000000000000" pitchFamily="2" charset="2"/>
              <a:buChar char="Ø"/>
            </a:pPr>
            <a:r>
              <a:rPr lang="en-US" sz="2000" dirty="0"/>
              <a:t>Captures trends and patterns in time series data.</a:t>
            </a:r>
          </a:p>
          <a:p>
            <a:pPr>
              <a:buFont typeface="Wingdings" panose="05000000000000000000" pitchFamily="2" charset="2"/>
              <a:buChar char="Ø"/>
            </a:pPr>
            <a:r>
              <a:rPr lang="en-US" sz="2000" dirty="0"/>
              <a:t>Components:</a:t>
            </a:r>
          </a:p>
          <a:p>
            <a:pPr marL="742950" lvl="1" indent="-285750">
              <a:buFont typeface="Arial" panose="020B0604020202020204" pitchFamily="34" charset="0"/>
              <a:buChar char="•"/>
            </a:pPr>
            <a:r>
              <a:rPr lang="en-US" sz="2000" dirty="0"/>
              <a:t>Auto-Regression (AR): Relationship between current and past values.</a:t>
            </a:r>
          </a:p>
          <a:p>
            <a:pPr marL="742950" lvl="1" indent="-285750">
              <a:buFont typeface="Arial" panose="020B0604020202020204" pitchFamily="34" charset="0"/>
              <a:buChar char="•"/>
            </a:pPr>
            <a:r>
              <a:rPr lang="en-US" sz="2000" dirty="0"/>
              <a:t>Integrated (I): Differencing to make the data stationary.</a:t>
            </a:r>
          </a:p>
          <a:p>
            <a:pPr marL="742950" lvl="1" indent="-285750">
              <a:buFont typeface="Arial" panose="020B0604020202020204" pitchFamily="34" charset="0"/>
              <a:buChar char="•"/>
            </a:pPr>
            <a:r>
              <a:rPr lang="en-US" sz="2000" dirty="0"/>
              <a:t>Moving Average (MA): Relationship between residual errors and past values.</a:t>
            </a:r>
          </a:p>
          <a:p>
            <a:pPr marL="457200" lvl="1" indent="0">
              <a:buNone/>
            </a:pPr>
            <a:endParaRPr lang="en-US" sz="2000" dirty="0"/>
          </a:p>
          <a:p>
            <a:pPr marL="0" indent="0">
              <a:buNone/>
            </a:pPr>
            <a:r>
              <a:rPr lang="en-US" sz="2000" b="1" dirty="0"/>
              <a:t>SARIMA (Seasonal ARIMA)</a:t>
            </a:r>
            <a:r>
              <a:rPr lang="en-US" sz="2000" dirty="0"/>
              <a:t>:</a:t>
            </a:r>
          </a:p>
          <a:p>
            <a:pPr>
              <a:buFont typeface="Wingdings" panose="05000000000000000000" pitchFamily="2" charset="2"/>
              <a:buChar char="Ø"/>
            </a:pPr>
            <a:r>
              <a:rPr lang="en-US" sz="2000" dirty="0"/>
              <a:t>Extension of ARIMA to handle seasonality in data.</a:t>
            </a:r>
          </a:p>
          <a:p>
            <a:pPr>
              <a:buFont typeface="Wingdings" panose="05000000000000000000" pitchFamily="2" charset="2"/>
              <a:buChar char="Ø"/>
            </a:pPr>
            <a:r>
              <a:rPr lang="en-US" sz="2000" dirty="0"/>
              <a:t>Components: Seasonal trends, such as team performance consistency across IPL seasons.</a:t>
            </a:r>
          </a:p>
        </p:txBody>
      </p:sp>
    </p:spTree>
    <p:extLst>
      <p:ext uri="{BB962C8B-B14F-4D97-AF65-F5344CB8AC3E}">
        <p14:creationId xmlns:p14="http://schemas.microsoft.com/office/powerpoint/2010/main" val="25459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F26D-8560-E993-130B-25938678DA33}"/>
              </a:ext>
            </a:extLst>
          </p:cNvPr>
          <p:cNvSpPr>
            <a:spLocks noGrp="1"/>
          </p:cNvSpPr>
          <p:nvPr>
            <p:ph type="title"/>
          </p:nvPr>
        </p:nvSpPr>
        <p:spPr>
          <a:xfrm>
            <a:off x="1043608" y="5373216"/>
            <a:ext cx="6957392" cy="720080"/>
          </a:xfr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p>
            <a:pPr algn="ctr" defTabSz="914400"/>
            <a:r>
              <a:rPr lang="en-US" sz="3600" b="1" dirty="0">
                <a:ln>
                  <a:solidFill>
                    <a:schemeClr val="tx1"/>
                  </a:solidFill>
                </a:ln>
                <a:solidFill>
                  <a:schemeClr val="accent4"/>
                </a:solidFill>
                <a:latin typeface="Aptos Black" panose="020B0004020202020204" pitchFamily="34" charset="0"/>
              </a:rPr>
              <a:t>Time Series Graph Using ARIMA</a:t>
            </a:r>
          </a:p>
        </p:txBody>
      </p:sp>
      <p:pic>
        <p:nvPicPr>
          <p:cNvPr id="4" name="Content Placeholder 3" descr="A graph showing a number of blue lines&#10;&#10;Description automatically generated">
            <a:extLst>
              <a:ext uri="{FF2B5EF4-FFF2-40B4-BE49-F238E27FC236}">
                <a16:creationId xmlns:a16="http://schemas.microsoft.com/office/drawing/2014/main" id="{E9B5820A-BB40-E188-2A96-D168F8AA82AA}"/>
              </a:ext>
            </a:extLst>
          </p:cNvPr>
          <p:cNvPicPr>
            <a:picLocks noGrp="1" noChangeAspect="1"/>
          </p:cNvPicPr>
          <p:nvPr>
            <p:ph idx="1"/>
          </p:nvPr>
        </p:nvPicPr>
        <p:blipFill>
          <a:blip r:embed="rId2"/>
          <a:srcRect l="4666" r="88" b="-2"/>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90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A832-D8BF-CDD2-2EA9-1BDE04450B06}"/>
              </a:ext>
            </a:extLst>
          </p:cNvPr>
          <p:cNvSpPr>
            <a:spLocks noGrp="1"/>
          </p:cNvSpPr>
          <p:nvPr>
            <p:ph type="title"/>
          </p:nvPr>
        </p:nvSpPr>
        <p:spPr>
          <a:xfrm>
            <a:off x="1143000" y="5143501"/>
            <a:ext cx="6858000" cy="757317"/>
          </a:xfrm>
        </p:spPr>
        <p:txBody>
          <a:bodyPr vert="horz" lIns="91440" tIns="45720" rIns="91440" bIns="45720" rtlCol="0" anchor="b">
            <a:normAutofit/>
          </a:bodyPr>
          <a:lstStyle/>
          <a:p>
            <a:pPr algn="ctr" defTabSz="914400"/>
            <a:r>
              <a:rPr lang="en-US" sz="3600" b="1" dirty="0">
                <a:ln>
                  <a:solidFill>
                    <a:schemeClr val="tx1"/>
                  </a:solidFill>
                </a:ln>
                <a:solidFill>
                  <a:schemeClr val="accent4"/>
                </a:solidFill>
                <a:latin typeface="Aptos Black" panose="020B0004020202020204" pitchFamily="34" charset="0"/>
              </a:rPr>
              <a:t>Time Series Graph</a:t>
            </a:r>
          </a:p>
        </p:txBody>
      </p:sp>
      <p:pic>
        <p:nvPicPr>
          <p:cNvPr id="4" name="Content Placeholder 3">
            <a:extLst>
              <a:ext uri="{FF2B5EF4-FFF2-40B4-BE49-F238E27FC236}">
                <a16:creationId xmlns:a16="http://schemas.microsoft.com/office/drawing/2014/main" id="{41861D01-F92D-7B66-5306-A4772E0B1F4C}"/>
              </a:ext>
            </a:extLst>
          </p:cNvPr>
          <p:cNvPicPr>
            <a:picLocks noGrp="1" noChangeAspect="1"/>
          </p:cNvPicPr>
          <p:nvPr>
            <p:ph idx="1"/>
          </p:nvPr>
        </p:nvPicPr>
        <p:blipFill>
          <a:blip r:embed="rId2"/>
          <a:srcRect t="14455" b="3976"/>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93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B15B-E51B-18A8-58FD-39D2FE4F1A5E}"/>
              </a:ext>
            </a:extLst>
          </p:cNvPr>
          <p:cNvSpPr>
            <a:spLocks noGrp="1"/>
          </p:cNvSpPr>
          <p:nvPr>
            <p:ph type="title"/>
          </p:nvPr>
        </p:nvSpPr>
        <p:spPr>
          <a:xfrm>
            <a:off x="0" y="5085184"/>
            <a:ext cx="9144000" cy="599610"/>
          </a:xfrm>
        </p:spPr>
        <p:txBody>
          <a:bodyPr vert="horz" lIns="91440" tIns="45720" rIns="91440" bIns="45720" rtlCol="0" anchor="b">
            <a:noAutofit/>
          </a:bodyPr>
          <a:lstStyle/>
          <a:p>
            <a:pPr algn="ctr" defTabSz="914400"/>
            <a:r>
              <a:rPr lang="en-US" sz="2800" b="1" dirty="0">
                <a:ln>
                  <a:solidFill>
                    <a:schemeClr val="tx1"/>
                  </a:solidFill>
                </a:ln>
                <a:solidFill>
                  <a:schemeClr val="accent4"/>
                </a:solidFill>
                <a:latin typeface="Aptos Black" panose="020B0004020202020204" pitchFamily="34" charset="0"/>
              </a:rPr>
              <a:t>Top 10 highest scorers in a match of IPL</a:t>
            </a:r>
          </a:p>
        </p:txBody>
      </p:sp>
      <p:pic>
        <p:nvPicPr>
          <p:cNvPr id="4" name="Content Placeholder 3">
            <a:extLst>
              <a:ext uri="{FF2B5EF4-FFF2-40B4-BE49-F238E27FC236}">
                <a16:creationId xmlns:a16="http://schemas.microsoft.com/office/drawing/2014/main" id="{3BCA8680-94B5-25BB-5F01-5832C8B05A61}"/>
              </a:ext>
            </a:extLst>
          </p:cNvPr>
          <p:cNvPicPr>
            <a:picLocks noGrp="1" noChangeAspect="1"/>
          </p:cNvPicPr>
          <p:nvPr>
            <p:ph idx="1"/>
          </p:nvPr>
        </p:nvPicPr>
        <p:blipFill>
          <a:blip r:embed="rId2"/>
          <a:srcRect b="7358"/>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023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EAC1-FB74-D969-19A2-3E8A0E620226}"/>
              </a:ext>
            </a:extLst>
          </p:cNvPr>
          <p:cNvSpPr>
            <a:spLocks noGrp="1"/>
          </p:cNvSpPr>
          <p:nvPr>
            <p:ph type="title"/>
          </p:nvPr>
        </p:nvSpPr>
        <p:spPr>
          <a:xfrm>
            <a:off x="0" y="5143501"/>
            <a:ext cx="9144000" cy="1093811"/>
          </a:xfrm>
        </p:spPr>
        <p:txBody>
          <a:bodyPr vert="horz" lIns="91440" tIns="45720" rIns="91440" bIns="45720" rtlCol="0" anchor="b">
            <a:noAutofit/>
          </a:bodyPr>
          <a:lstStyle/>
          <a:p>
            <a:pPr algn="ctr" defTabSz="914400"/>
            <a:r>
              <a:rPr lang="en-US" sz="2800" b="1" dirty="0">
                <a:ln>
                  <a:solidFill>
                    <a:schemeClr val="tx1"/>
                  </a:solidFill>
                </a:ln>
                <a:solidFill>
                  <a:schemeClr val="accent4"/>
                </a:solidFill>
                <a:latin typeface="Aptos Black" panose="020B0004020202020204" pitchFamily="34" charset="0"/>
              </a:rPr>
              <a:t>Strike Rate calculation for batsmen with a minimum target run threshold</a:t>
            </a:r>
          </a:p>
        </p:txBody>
      </p:sp>
      <p:pic>
        <p:nvPicPr>
          <p:cNvPr id="4" name="Content Placeholder 3">
            <a:extLst>
              <a:ext uri="{FF2B5EF4-FFF2-40B4-BE49-F238E27FC236}">
                <a16:creationId xmlns:a16="http://schemas.microsoft.com/office/drawing/2014/main" id="{41A76660-0E83-570B-6E66-215EA43A1BFE}"/>
              </a:ext>
            </a:extLst>
          </p:cNvPr>
          <p:cNvPicPr>
            <a:picLocks noGrp="1" noChangeAspect="1"/>
          </p:cNvPicPr>
          <p:nvPr>
            <p:ph idx="1"/>
          </p:nvPr>
        </p:nvPicPr>
        <p:blipFill>
          <a:blip r:embed="rId2"/>
          <a:srcRect t="6937"/>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197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38C8-A7AD-0681-28ED-0D100C502C90}"/>
              </a:ext>
            </a:extLst>
          </p:cNvPr>
          <p:cNvSpPr>
            <a:spLocks noGrp="1"/>
          </p:cNvSpPr>
          <p:nvPr>
            <p:ph type="title"/>
          </p:nvPr>
        </p:nvSpPr>
        <p:spPr>
          <a:xfrm>
            <a:off x="35496" y="5105837"/>
            <a:ext cx="9108504" cy="540151"/>
          </a:xfrm>
        </p:spPr>
        <p:txBody>
          <a:bodyPr vert="horz" lIns="91440" tIns="45720" rIns="91440" bIns="45720" rtlCol="0" anchor="b">
            <a:noAutofit/>
          </a:bodyPr>
          <a:lstStyle/>
          <a:p>
            <a:pPr algn="ctr" defTabSz="914400"/>
            <a:r>
              <a:rPr lang="en-US" sz="2800" b="1" dirty="0">
                <a:ln>
                  <a:solidFill>
                    <a:schemeClr val="tx1"/>
                  </a:solidFill>
                </a:ln>
                <a:solidFill>
                  <a:schemeClr val="accent4"/>
                </a:solidFill>
                <a:latin typeface="Aptos Black" panose="020B0004020202020204" pitchFamily="34" charset="0"/>
              </a:rPr>
              <a:t>Top Players With Most Man of the Match Awards</a:t>
            </a:r>
          </a:p>
        </p:txBody>
      </p:sp>
      <p:pic>
        <p:nvPicPr>
          <p:cNvPr id="4" name="Content Placeholder 3">
            <a:extLst>
              <a:ext uri="{FF2B5EF4-FFF2-40B4-BE49-F238E27FC236}">
                <a16:creationId xmlns:a16="http://schemas.microsoft.com/office/drawing/2014/main" id="{73F44834-98C4-FB5B-B455-88B3673475A4}"/>
              </a:ext>
            </a:extLst>
          </p:cNvPr>
          <p:cNvPicPr>
            <a:picLocks noGrp="1" noChangeAspect="1"/>
          </p:cNvPicPr>
          <p:nvPr>
            <p:ph idx="1"/>
          </p:nvPr>
        </p:nvPicPr>
        <p:blipFill>
          <a:blip r:embed="rId2"/>
          <a:srcRect t="2785" b="1543"/>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9999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B58D-F8EF-802B-D42E-9A0CB75C5B93}"/>
              </a:ext>
            </a:extLst>
          </p:cNvPr>
          <p:cNvSpPr>
            <a:spLocks noGrp="1"/>
          </p:cNvSpPr>
          <p:nvPr>
            <p:ph type="title"/>
          </p:nvPr>
        </p:nvSpPr>
        <p:spPr>
          <a:xfrm>
            <a:off x="1143000" y="5223281"/>
            <a:ext cx="6858000" cy="527602"/>
          </a:xfrm>
        </p:spPr>
        <p:txBody>
          <a:bodyPr vert="horz" lIns="91440" tIns="45720" rIns="91440" bIns="45720" rtlCol="0" anchor="b">
            <a:normAutofit/>
          </a:bodyPr>
          <a:lstStyle/>
          <a:p>
            <a:pPr algn="ctr" defTabSz="914400"/>
            <a:r>
              <a:rPr lang="en-US" sz="2800" b="1" dirty="0">
                <a:ln>
                  <a:solidFill>
                    <a:schemeClr val="tx1"/>
                  </a:solidFill>
                </a:ln>
                <a:solidFill>
                  <a:schemeClr val="accent4"/>
                </a:solidFill>
                <a:latin typeface="Aptos Black" panose="020B0004020202020204" pitchFamily="34" charset="0"/>
              </a:rPr>
              <a:t>Overall IPL Head-to-Head</a:t>
            </a:r>
          </a:p>
        </p:txBody>
      </p:sp>
      <p:pic>
        <p:nvPicPr>
          <p:cNvPr id="4" name="Content Placeholder 3">
            <a:extLst>
              <a:ext uri="{FF2B5EF4-FFF2-40B4-BE49-F238E27FC236}">
                <a16:creationId xmlns:a16="http://schemas.microsoft.com/office/drawing/2014/main" id="{824E2448-D988-D4A3-1A66-7ABD1EC43926}"/>
              </a:ext>
            </a:extLst>
          </p:cNvPr>
          <p:cNvPicPr>
            <a:picLocks noGrp="1" noChangeAspect="1"/>
          </p:cNvPicPr>
          <p:nvPr>
            <p:ph idx="1"/>
          </p:nvPr>
        </p:nvPicPr>
        <p:blipFill>
          <a:blip r:embed="rId2"/>
          <a:srcRect b="27654"/>
          <a:stretch/>
        </p:blipFill>
        <p:spPr>
          <a:xfrm>
            <a:off x="658060" y="886767"/>
            <a:ext cx="7828421" cy="4006930"/>
          </a:xfrm>
          <a:prstGeom prst="rect">
            <a:avLst/>
          </a:prstGeom>
        </p:spPr>
      </p:pic>
      <p:grpSp>
        <p:nvGrpSpPr>
          <p:cNvPr id="9" name="Group 8">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7519" y="4888672"/>
            <a:ext cx="7829255" cy="123363"/>
            <a:chOff x="876692" y="4888672"/>
            <a:chExt cx="10439007" cy="123363"/>
          </a:xfrm>
        </p:grpSpPr>
        <p:sp>
          <p:nvSpPr>
            <p:cNvPr id="10" name="Rectangle 9">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39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5F10F-EA80-BAF1-BEA9-FF635C5BD76C}"/>
              </a:ext>
            </a:extLst>
          </p:cNvPr>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r>
              <a:rPr lang="en-US" sz="6300" kern="1200" dirty="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BB568-2AD8-F892-2F92-E588032AD987}"/>
              </a:ext>
            </a:extLst>
          </p:cNvPr>
          <p:cNvSpPr>
            <a:spLocks noGrp="1"/>
          </p:cNvSpPr>
          <p:nvPr>
            <p:ph type="ctrTitle"/>
          </p:nvPr>
        </p:nvSpPr>
        <p:spPr>
          <a:xfrm>
            <a:off x="602619" y="931395"/>
            <a:ext cx="3489994" cy="67346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fontScale="90000"/>
          </a:bodyPr>
          <a:lstStyle/>
          <a:p>
            <a:pPr algn="l" defTabSz="914400"/>
            <a:r>
              <a:rPr lang="en-US" sz="4400" b="1" kern="1200" dirty="0">
                <a:ln w="12700" cmpd="sng">
                  <a:solidFill>
                    <a:schemeClr val="tx1"/>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tos Black" panose="020B0004020202020204" pitchFamily="34" charset="0"/>
              </a:rPr>
              <a:t>Introduction</a:t>
            </a:r>
          </a:p>
        </p:txBody>
      </p:sp>
      <p:sp>
        <p:nvSpPr>
          <p:cNvPr id="3" name="Subtitle 2">
            <a:extLst>
              <a:ext uri="{FF2B5EF4-FFF2-40B4-BE49-F238E27FC236}">
                <a16:creationId xmlns:a16="http://schemas.microsoft.com/office/drawing/2014/main" id="{40E0034F-9C7A-2F3D-5061-CC6FD7030F15}"/>
              </a:ext>
            </a:extLst>
          </p:cNvPr>
          <p:cNvSpPr>
            <a:spLocks noGrp="1"/>
          </p:cNvSpPr>
          <p:nvPr>
            <p:ph type="subTitle" idx="1"/>
          </p:nvPr>
        </p:nvSpPr>
        <p:spPr>
          <a:xfrm>
            <a:off x="583916" y="1772816"/>
            <a:ext cx="3527400" cy="425990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p>
            <a:pPr algn="l" defTabSz="914400"/>
            <a:r>
              <a:rPr lang="en-US" sz="2000" b="1" dirty="0"/>
              <a:t>Objective</a:t>
            </a:r>
            <a:endParaRPr lang="en-US" sz="2000" dirty="0"/>
          </a:p>
          <a:p>
            <a:pPr marL="285750" indent="-285750" algn="l" defTabSz="914400">
              <a:buFont typeface="Arial" panose="020B0604020202020204" pitchFamily="34" charset="0"/>
              <a:buChar char="•"/>
            </a:pPr>
            <a:r>
              <a:rPr lang="en-US" sz="2000" dirty="0"/>
              <a:t>Analyze and visualize IPL data to create engaging infographics.</a:t>
            </a:r>
          </a:p>
          <a:p>
            <a:pPr marL="285750" indent="-285750" algn="l" defTabSz="914400">
              <a:buFont typeface="Arial" panose="020B0604020202020204" pitchFamily="34" charset="0"/>
              <a:buChar char="•"/>
            </a:pPr>
            <a:r>
              <a:rPr lang="en-US" sz="2000" dirty="0"/>
              <a:t>Highlight player performances, team statistics, and trends.</a:t>
            </a:r>
          </a:p>
          <a:p>
            <a:pPr algn="l" defTabSz="914400"/>
            <a:r>
              <a:rPr lang="en-US" sz="2000" b="1" dirty="0"/>
              <a:t>Significance</a:t>
            </a:r>
            <a:endParaRPr lang="en-US" sz="2000" dirty="0"/>
          </a:p>
          <a:p>
            <a:pPr marL="285750" indent="-285750" algn="l" defTabSz="914400">
              <a:buFont typeface="Arial" panose="020B0604020202020204" pitchFamily="34" charset="0"/>
              <a:buChar char="•"/>
            </a:pPr>
            <a:r>
              <a:rPr lang="en-US" sz="2000" dirty="0"/>
              <a:t>Simplify complex data for fans and analysts.</a:t>
            </a:r>
          </a:p>
          <a:p>
            <a:pPr marL="285750" indent="-285750" algn="l" defTabSz="914400">
              <a:buFont typeface="Arial" panose="020B0604020202020204" pitchFamily="34" charset="0"/>
              <a:buChar char="•"/>
            </a:pPr>
            <a:r>
              <a:rPr lang="en-US" sz="2000" dirty="0"/>
              <a:t>Enhance skills in data analytics and visualization.</a:t>
            </a:r>
          </a:p>
          <a:p>
            <a:pPr indent="-228600" algn="l" defTabSz="914400">
              <a:buFont typeface="Arial" panose="020B0604020202020204" pitchFamily="34" charset="0"/>
              <a:buChar char="•"/>
            </a:pPr>
            <a:endParaRPr lang="en-US" sz="2000" dirty="0"/>
          </a:p>
        </p:txBody>
      </p:sp>
      <p:grpSp>
        <p:nvGrpSpPr>
          <p:cNvPr id="71" name="Group 7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984992"/>
            <a:ext cx="548639" cy="673460"/>
            <a:chOff x="3940602" y="308034"/>
            <a:chExt cx="2116791" cy="3428999"/>
          </a:xfrm>
          <a:solidFill>
            <a:schemeClr val="accent4"/>
          </a:solidFill>
        </p:grpSpPr>
        <p:sp>
          <p:nvSpPr>
            <p:cNvPr id="72" name="Rectangle 7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91886"/>
            <a:ext cx="4507025"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logo of a person holding an object&#10;&#10;Description automatically generated">
            <a:extLst>
              <a:ext uri="{FF2B5EF4-FFF2-40B4-BE49-F238E27FC236}">
                <a16:creationId xmlns:a16="http://schemas.microsoft.com/office/drawing/2014/main" id="{94F0C06C-82D8-FBBD-D2C6-26904A0A064C}"/>
              </a:ext>
            </a:extLst>
          </p:cNvPr>
          <p:cNvPicPr>
            <a:picLocks noChangeAspect="1"/>
          </p:cNvPicPr>
          <p:nvPr/>
        </p:nvPicPr>
        <p:blipFill rotWithShape="1">
          <a:blip r:embed="rId2">
            <a:extLst>
              <a:ext uri="{28A0092B-C50C-407E-A947-70E740481C1C}">
                <a14:useLocalDpi xmlns:a14="http://schemas.microsoft.com/office/drawing/2010/main" val="0"/>
              </a:ext>
            </a:extLst>
          </a:blip>
          <a:srcRect l="2682" r="-1180" b="2750"/>
          <a:stretch/>
        </p:blipFill>
        <p:spPr>
          <a:xfrm>
            <a:off x="4441869" y="2000706"/>
            <a:ext cx="4152000" cy="2797835"/>
          </a:xfrm>
          <a:prstGeom prst="rect">
            <a:avLst/>
          </a:prstGeom>
        </p:spPr>
      </p:pic>
    </p:spTree>
    <p:extLst>
      <p:ext uri="{BB962C8B-B14F-4D97-AF65-F5344CB8AC3E}">
        <p14:creationId xmlns:p14="http://schemas.microsoft.com/office/powerpoint/2010/main" val="3867489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artoon character holding binoculars&#10;&#10;Description automatically generated">
            <a:extLst>
              <a:ext uri="{FF2B5EF4-FFF2-40B4-BE49-F238E27FC236}">
                <a16:creationId xmlns:a16="http://schemas.microsoft.com/office/drawing/2014/main" id="{29F0FE5D-F8C6-0726-5F4A-6EAA487444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018" r="18816"/>
          <a:stretch/>
        </p:blipFill>
        <p:spPr>
          <a:xfrm>
            <a:off x="19" y="8519"/>
            <a:ext cx="4057627" cy="6858002"/>
          </a:xfrm>
          <a:prstGeom prst="rect">
            <a:avLst/>
          </a:prstGeom>
          <a:solidFill>
            <a:schemeClr val="bg1"/>
          </a:solidFill>
        </p:spPr>
      </p:pic>
      <p:sp useBgFill="1">
        <p:nvSpPr>
          <p:cNvPr id="27" name="Rectangle 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66969-C7CB-13C6-0252-3C76BCB4A4CF}"/>
              </a:ext>
            </a:extLst>
          </p:cNvPr>
          <p:cNvSpPr>
            <a:spLocks noGrp="1"/>
          </p:cNvSpPr>
          <p:nvPr>
            <p:ph type="title"/>
          </p:nvPr>
        </p:nvSpPr>
        <p:spPr>
          <a:xfrm>
            <a:off x="4586487" y="405685"/>
            <a:ext cx="4098726" cy="1559301"/>
          </a:xfrm>
        </p:spPr>
        <p:txBody>
          <a:bodyPr>
            <a:normAutofit/>
            <a:scene3d>
              <a:camera prst="orthographicFront"/>
              <a:lightRig rig="soft" dir="t">
                <a:rot lat="0" lon="0" rev="15600000"/>
              </a:lightRig>
            </a:scene3d>
            <a:sp3d extrusionH="57150" prstMaterial="softEdge">
              <a:bevelT w="25400" h="38100"/>
            </a:sp3d>
          </a:bodyPr>
          <a:lstStyle/>
          <a:p>
            <a:pPr algn="ctr"/>
            <a:r>
              <a:rPr lang="en-IN" sz="4400" b="1" dirty="0">
                <a:ln>
                  <a:solidFill>
                    <a:schemeClr val="tx1"/>
                  </a:solidFill>
                </a:ln>
                <a:solidFill>
                  <a:schemeClr val="accent4"/>
                </a:solidFill>
                <a:latin typeface="Aptos Black" panose="020B0004020202020204" pitchFamily="34" charset="0"/>
              </a:rPr>
              <a:t>Project Overview</a:t>
            </a:r>
          </a:p>
        </p:txBody>
      </p:sp>
      <p:sp>
        <p:nvSpPr>
          <p:cNvPr id="3" name="Content Placeholder 2">
            <a:extLst>
              <a:ext uri="{FF2B5EF4-FFF2-40B4-BE49-F238E27FC236}">
                <a16:creationId xmlns:a16="http://schemas.microsoft.com/office/drawing/2014/main" id="{EA52B7A7-54A2-81A7-37DA-73BFCF984638}"/>
              </a:ext>
            </a:extLst>
          </p:cNvPr>
          <p:cNvSpPr>
            <a:spLocks noGrp="1"/>
          </p:cNvSpPr>
          <p:nvPr>
            <p:ph idx="1"/>
          </p:nvPr>
        </p:nvSpPr>
        <p:spPr>
          <a:xfrm>
            <a:off x="4427985" y="2564903"/>
            <a:ext cx="4464496" cy="388741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chor="ctr">
            <a:normAutofit/>
          </a:bodyPr>
          <a:lstStyle/>
          <a:p>
            <a:pPr marL="0" indent="0">
              <a:buNone/>
            </a:pPr>
            <a:r>
              <a:rPr lang="en-IN" sz="1800" b="1" dirty="0"/>
              <a:t>Key Components:</a:t>
            </a:r>
            <a:endParaRPr lang="en-IN" sz="1800" dirty="0"/>
          </a:p>
          <a:p>
            <a:pPr>
              <a:buFont typeface="+mj-lt"/>
              <a:buAutoNum type="arabicPeriod"/>
            </a:pPr>
            <a:r>
              <a:rPr lang="en-IN" sz="1800" dirty="0"/>
              <a:t>Introduction to IPL.</a:t>
            </a:r>
          </a:p>
          <a:p>
            <a:pPr>
              <a:buFont typeface="+mj-lt"/>
              <a:buAutoNum type="arabicPeriod"/>
            </a:pPr>
            <a:r>
              <a:rPr lang="en-US" sz="1800" dirty="0"/>
              <a:t>Basics of Pandas and its libraries.</a:t>
            </a:r>
          </a:p>
          <a:p>
            <a:pPr>
              <a:buFont typeface="+mj-lt"/>
              <a:buAutoNum type="arabicPeriod"/>
            </a:pPr>
            <a:r>
              <a:rPr lang="en-US" sz="1800" dirty="0"/>
              <a:t>Time series analysis using ARIMA and SARIMA.</a:t>
            </a:r>
          </a:p>
          <a:p>
            <a:pPr>
              <a:buFont typeface="+mj-lt"/>
              <a:buAutoNum type="arabicPeriod"/>
            </a:pPr>
            <a:r>
              <a:rPr lang="en-US" sz="1800" dirty="0"/>
              <a:t>Hands on work with datasets (matches.csv and deliveries.csv)</a:t>
            </a:r>
          </a:p>
          <a:p>
            <a:pPr marL="0" indent="0">
              <a:buNone/>
            </a:pPr>
            <a:endParaRPr lang="en-IN" sz="1800" dirty="0"/>
          </a:p>
          <a:p>
            <a:pPr marL="0" indent="0">
              <a:buNone/>
            </a:pPr>
            <a:r>
              <a:rPr lang="en-US" sz="1800" b="1" dirty="0"/>
              <a:t>Goal:</a:t>
            </a:r>
            <a:r>
              <a:rPr lang="en-US" sz="1800" dirty="0"/>
              <a:t> Create accessible insights from IPL seasons.</a:t>
            </a:r>
          </a:p>
        </p:txBody>
      </p:sp>
    </p:spTree>
    <p:extLst>
      <p:ext uri="{BB962C8B-B14F-4D97-AF65-F5344CB8AC3E}">
        <p14:creationId xmlns:p14="http://schemas.microsoft.com/office/powerpoint/2010/main" val="2243369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5" name="Rectangle 1064">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7" name="Group 106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1062" name="Rectangle 106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6" name="Rectangle 106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19309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C070A-EE73-0DC3-D541-A973EBC732CF}"/>
              </a:ext>
            </a:extLst>
          </p:cNvPr>
          <p:cNvSpPr>
            <a:spLocks noGrp="1"/>
          </p:cNvSpPr>
          <p:nvPr>
            <p:ph type="title"/>
          </p:nvPr>
        </p:nvSpPr>
        <p:spPr>
          <a:xfrm>
            <a:off x="507014" y="842604"/>
            <a:ext cx="4166136" cy="1035781"/>
          </a:xfrm>
        </p:spPr>
        <p:txBody>
          <a:bodyPr anchor="ctr">
            <a:normAutofit fontScale="90000"/>
            <a:scene3d>
              <a:camera prst="orthographicFront"/>
              <a:lightRig rig="soft" dir="t">
                <a:rot lat="0" lon="0" rev="15600000"/>
              </a:lightRig>
            </a:scene3d>
            <a:sp3d extrusionH="57150" prstMaterial="softEdge">
              <a:bevelT w="25400" h="38100"/>
            </a:sp3d>
          </a:bodyPr>
          <a:lstStyle/>
          <a:p>
            <a:pPr algn="ctr"/>
            <a:r>
              <a:rPr lang="en-US" sz="3600" b="1" dirty="0">
                <a:ln>
                  <a:solidFill>
                    <a:schemeClr val="tx1"/>
                  </a:solidFill>
                </a:ln>
                <a:solidFill>
                  <a:schemeClr val="accent4"/>
                </a:solidFill>
                <a:latin typeface="Aptos Black" panose="020B0004020202020204" pitchFamily="34" charset="0"/>
              </a:rPr>
              <a:t>The Indian Premier League (IPL)</a:t>
            </a:r>
            <a:endParaRPr lang="en-IN" sz="3600" b="1" dirty="0">
              <a:ln>
                <a:solidFill>
                  <a:schemeClr val="tx1"/>
                </a:solidFill>
              </a:ln>
              <a:solidFill>
                <a:schemeClr val="accent4"/>
              </a:solidFill>
              <a:latin typeface="Aptos Black" panose="020B0004020202020204" pitchFamily="34" charset="0"/>
            </a:endParaRPr>
          </a:p>
        </p:txBody>
      </p:sp>
      <p:sp>
        <p:nvSpPr>
          <p:cNvPr id="3" name="Content Placeholder 2">
            <a:extLst>
              <a:ext uri="{FF2B5EF4-FFF2-40B4-BE49-F238E27FC236}">
                <a16:creationId xmlns:a16="http://schemas.microsoft.com/office/drawing/2014/main" id="{6BF5E747-4F40-2568-2661-CC0DB505009F}"/>
              </a:ext>
            </a:extLst>
          </p:cNvPr>
          <p:cNvSpPr>
            <a:spLocks noGrp="1"/>
          </p:cNvSpPr>
          <p:nvPr>
            <p:ph idx="1"/>
          </p:nvPr>
        </p:nvSpPr>
        <p:spPr>
          <a:xfrm>
            <a:off x="46961" y="2145888"/>
            <a:ext cx="5044326" cy="4381203"/>
          </a:xfrm>
        </p:spPr>
        <p:txBody>
          <a:bodyPr anchor="ctr">
            <a:normAutofit/>
          </a:bodyPr>
          <a:lstStyle/>
          <a:p>
            <a:pPr marL="0" indent="0">
              <a:buNone/>
            </a:pPr>
            <a:r>
              <a:rPr lang="en-US" sz="1600" b="1" dirty="0"/>
              <a:t>Key Features</a:t>
            </a:r>
            <a:r>
              <a:rPr lang="en-US" sz="1600" dirty="0"/>
              <a:t>:</a:t>
            </a:r>
          </a:p>
          <a:p>
            <a:r>
              <a:rPr lang="en-US" sz="1600" dirty="0"/>
              <a:t>Franchise-based teams representing different cities.</a:t>
            </a:r>
          </a:p>
          <a:p>
            <a:r>
              <a:rPr lang="en-US" sz="1600" dirty="0"/>
              <a:t>Star-studded lineups with domestic and international players.</a:t>
            </a:r>
          </a:p>
          <a:p>
            <a:r>
              <a:rPr lang="en-US" sz="1600" dirty="0"/>
              <a:t>A mix of sports and entertainment with a massive global fan base.</a:t>
            </a:r>
          </a:p>
          <a:p>
            <a:pPr marL="0" indent="0">
              <a:buNone/>
            </a:pPr>
            <a:r>
              <a:rPr lang="en-US" sz="1600" b="1" dirty="0"/>
              <a:t>Why Analyze IPL Data?</a:t>
            </a:r>
          </a:p>
          <a:p>
            <a:r>
              <a:rPr lang="en-US" sz="1600" b="1" dirty="0"/>
              <a:t>Popularity</a:t>
            </a:r>
            <a:r>
              <a:rPr lang="en-US" sz="1600" dirty="0"/>
              <a:t>: Billions of viewers worldwide, making it a rich source of data.</a:t>
            </a:r>
          </a:p>
          <a:p>
            <a:r>
              <a:rPr lang="en-US" sz="1600" b="1" dirty="0"/>
              <a:t>Data Diversity</a:t>
            </a:r>
            <a:r>
              <a:rPr lang="en-US" sz="1600" dirty="0"/>
              <a:t>: Contains player stats, team performances, match outcomes, and more.</a:t>
            </a:r>
          </a:p>
          <a:p>
            <a:r>
              <a:rPr lang="en-US" sz="1600" b="1" dirty="0"/>
              <a:t>Business Perspective</a:t>
            </a:r>
            <a:r>
              <a:rPr lang="en-US" sz="1600" dirty="0"/>
              <a:t>: Offers insights into team strategies, player value, and fan engagement.</a:t>
            </a:r>
            <a:endParaRPr lang="en-IN" sz="1600" dirty="0"/>
          </a:p>
          <a:p>
            <a:endParaRPr lang="en-IN" sz="1600" dirty="0"/>
          </a:p>
        </p:txBody>
      </p:sp>
      <p:pic>
        <p:nvPicPr>
          <p:cNvPr id="8" name="Picture 7" descr="A group of men wearing sports uniforms&#10;&#10;Description automatically generated">
            <a:extLst>
              <a:ext uri="{FF2B5EF4-FFF2-40B4-BE49-F238E27FC236}">
                <a16:creationId xmlns:a16="http://schemas.microsoft.com/office/drawing/2014/main" id="{1565F859-266F-7634-FFFE-A680EEAFB0A8}"/>
              </a:ext>
            </a:extLst>
          </p:cNvPr>
          <p:cNvPicPr>
            <a:picLocks noChangeAspect="1"/>
          </p:cNvPicPr>
          <p:nvPr/>
        </p:nvPicPr>
        <p:blipFill>
          <a:blip r:embed="rId2">
            <a:extLst>
              <a:ext uri="{28A0092B-C50C-407E-A947-70E740481C1C}">
                <a14:useLocalDpi xmlns:a14="http://schemas.microsoft.com/office/drawing/2010/main" val="0"/>
              </a:ext>
            </a:extLst>
          </a:blip>
          <a:srcRect l="26221" r="22971" b="2"/>
          <a:stretch/>
        </p:blipFill>
        <p:spPr>
          <a:xfrm>
            <a:off x="5091287" y="613147"/>
            <a:ext cx="3424063" cy="5593443"/>
          </a:xfrm>
          <a:prstGeom prst="rect">
            <a:avLst/>
          </a:prstGeom>
        </p:spPr>
      </p:pic>
      <p:cxnSp>
        <p:nvCxnSpPr>
          <p:cNvPr id="1068" name="Straight Connector 106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106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a baseball ball">
            <a:extLst>
              <a:ext uri="{FF2B5EF4-FFF2-40B4-BE49-F238E27FC236}">
                <a16:creationId xmlns:a16="http://schemas.microsoft.com/office/drawing/2014/main" id="{AB6CCB14-AC85-3AA8-F9A2-8D42D6080EE5}"/>
              </a:ext>
            </a:extLst>
          </p:cNvPr>
          <p:cNvPicPr>
            <a:picLocks noChangeAspect="1"/>
          </p:cNvPicPr>
          <p:nvPr/>
        </p:nvPicPr>
        <p:blipFill>
          <a:blip r:embed="rId2"/>
          <a:srcRect l="28841" r="26784"/>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842B94-0469-CFBD-0E09-08BE6EFFB3F0}"/>
              </a:ext>
            </a:extLst>
          </p:cNvPr>
          <p:cNvSpPr>
            <a:spLocks noGrp="1"/>
          </p:cNvSpPr>
          <p:nvPr>
            <p:ph idx="1"/>
          </p:nvPr>
        </p:nvSpPr>
        <p:spPr>
          <a:xfrm>
            <a:off x="4153464" y="188640"/>
            <a:ext cx="4824536" cy="6858002"/>
          </a:xfrm>
        </p:spPr>
        <p:txBody>
          <a:bodyPr anchor="ctr">
            <a:noAutofit/>
          </a:bodyPr>
          <a:lstStyle/>
          <a:p>
            <a:pPr marL="0" indent="0">
              <a:buNone/>
            </a:pPr>
            <a:r>
              <a:rPr lang="en-US" sz="1400" b="1" dirty="0"/>
              <a:t>Types of Data Studied</a:t>
            </a:r>
          </a:p>
          <a:p>
            <a:pPr marL="342900" indent="-342900">
              <a:buFont typeface="+mj-lt"/>
              <a:buAutoNum type="arabicPeriod"/>
            </a:pPr>
            <a:r>
              <a:rPr lang="en-US" sz="1400" dirty="0"/>
              <a:t>Matches Dataset:</a:t>
            </a:r>
          </a:p>
          <a:p>
            <a:pPr lvl="1"/>
            <a:r>
              <a:rPr lang="en-US" sz="1400" b="0" dirty="0"/>
              <a:t>Includes match IDs, team names, toss decisions, venues, and results.</a:t>
            </a:r>
          </a:p>
          <a:p>
            <a:pPr lvl="1"/>
            <a:r>
              <a:rPr lang="en-US" sz="1400" b="0" dirty="0"/>
              <a:t>Helps in analyzing team performance trends over the seasons.</a:t>
            </a:r>
          </a:p>
          <a:p>
            <a:pPr marL="342900" indent="-342900">
              <a:buFont typeface="+mj-lt"/>
              <a:buAutoNum type="arabicPeriod"/>
            </a:pPr>
            <a:r>
              <a:rPr lang="en-US" sz="1400" dirty="0"/>
              <a:t>Deliveries Dataset:</a:t>
            </a:r>
          </a:p>
          <a:p>
            <a:pPr lvl="1"/>
            <a:r>
              <a:rPr lang="en-US" sz="1400" b="0" dirty="0"/>
              <a:t>Ball-by-ball details like batsmen, bowlers, runs scored, extras, and wickets.</a:t>
            </a:r>
          </a:p>
          <a:p>
            <a:pPr lvl="1"/>
            <a:r>
              <a:rPr lang="en-US" sz="1400" b="0" dirty="0"/>
              <a:t>Useful for micro-level analysis of player performances and match dynamics.</a:t>
            </a:r>
          </a:p>
          <a:p>
            <a:pPr marL="342900" lvl="1" indent="0">
              <a:buNone/>
            </a:pPr>
            <a:endParaRPr lang="en-US" sz="1400" dirty="0"/>
          </a:p>
          <a:p>
            <a:pPr marL="0" indent="0">
              <a:buNone/>
            </a:pPr>
            <a:r>
              <a:rPr lang="en-US" sz="1400" b="1" dirty="0"/>
              <a:t>Insights Derived</a:t>
            </a:r>
          </a:p>
          <a:p>
            <a:r>
              <a:rPr lang="en-US" sz="1400" dirty="0"/>
              <a:t>Team performance trends across seasons.</a:t>
            </a:r>
          </a:p>
          <a:p>
            <a:r>
              <a:rPr lang="en-US" sz="1400" dirty="0"/>
              <a:t>Key players contributing to victories.</a:t>
            </a:r>
          </a:p>
          <a:p>
            <a:r>
              <a:rPr lang="en-US" sz="1400" dirty="0"/>
              <a:t>Toss influence on match outcomes.</a:t>
            </a:r>
          </a:p>
          <a:p>
            <a:r>
              <a:rPr lang="en-US" sz="1400" dirty="0"/>
              <a:t>Strategic decision-making, such as bowling changes or batting orders.</a:t>
            </a:r>
          </a:p>
          <a:p>
            <a:pPr marL="0" indent="0">
              <a:buNone/>
            </a:pPr>
            <a:r>
              <a:rPr lang="en-US" sz="1400" b="1" dirty="0"/>
              <a:t>Impact of Data Visualization</a:t>
            </a:r>
          </a:p>
          <a:p>
            <a:r>
              <a:rPr lang="en-US" sz="1400" dirty="0"/>
              <a:t>Transforms raw data into meaningful infographics.</a:t>
            </a:r>
          </a:p>
          <a:p>
            <a:r>
              <a:rPr lang="en-US" sz="1400" dirty="0"/>
              <a:t>Enables fans and analysts to identify hidden trends and stories.</a:t>
            </a:r>
          </a:p>
          <a:p>
            <a:r>
              <a:rPr lang="en-US" sz="1400" dirty="0"/>
              <a:t>Bridges the gap between cricket enthusiasts and analytical perspectives.</a:t>
            </a:r>
          </a:p>
        </p:txBody>
      </p:sp>
      <p:sp>
        <p:nvSpPr>
          <p:cNvPr id="4" name="Rectangle: Rounded Corners 3">
            <a:extLst>
              <a:ext uri="{FF2B5EF4-FFF2-40B4-BE49-F238E27FC236}">
                <a16:creationId xmlns:a16="http://schemas.microsoft.com/office/drawing/2014/main" id="{01F4B2D8-BC67-FB75-2CFF-E21FB7EB7D45}"/>
              </a:ext>
            </a:extLst>
          </p:cNvPr>
          <p:cNvSpPr/>
          <p:nvPr/>
        </p:nvSpPr>
        <p:spPr>
          <a:xfrm>
            <a:off x="4153464" y="3260238"/>
            <a:ext cx="4824536" cy="72008"/>
          </a:xfrm>
          <a:prstGeom prst="roundRect">
            <a:avLst/>
          </a:prstGeom>
          <a:ln>
            <a:solidFill>
              <a:schemeClr val="accent1">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419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uman brain nerve cells">
            <a:extLst>
              <a:ext uri="{FF2B5EF4-FFF2-40B4-BE49-F238E27FC236}">
                <a16:creationId xmlns:a16="http://schemas.microsoft.com/office/drawing/2014/main" id="{4DAE98C6-030C-96AA-1673-117B08BDF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5" name="Content Placeholder 2">
            <a:extLst>
              <a:ext uri="{FF2B5EF4-FFF2-40B4-BE49-F238E27FC236}">
                <a16:creationId xmlns:a16="http://schemas.microsoft.com/office/drawing/2014/main" id="{1B2A756C-E5E7-4181-945D-56B573E092A0}"/>
              </a:ext>
            </a:extLst>
          </p:cNvPr>
          <p:cNvGraphicFramePr>
            <a:graphicFrameLocks noGrp="1"/>
          </p:cNvGraphicFramePr>
          <p:nvPr>
            <p:ph idx="1"/>
            <p:extLst>
              <p:ext uri="{D42A27DB-BD31-4B8C-83A1-F6EECF244321}">
                <p14:modId xmlns:p14="http://schemas.microsoft.com/office/powerpoint/2010/main" val="292464553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7B9AAF-01D1-98BC-EC20-BAB59F9D9CEC}"/>
              </a:ext>
            </a:extLst>
          </p:cNvPr>
          <p:cNvSpPr>
            <a:spLocks noGrp="1"/>
          </p:cNvSpPr>
          <p:nvPr>
            <p:ph type="title"/>
          </p:nvPr>
        </p:nvSpPr>
        <p:spPr>
          <a:xfrm>
            <a:off x="628650" y="677791"/>
            <a:ext cx="7886700" cy="1119659"/>
          </a:xfrm>
        </p:spPr>
        <p:txBody>
          <a:bodyPr>
            <a:normAutofit/>
          </a:bodyPr>
          <a:lstStyle/>
          <a:p>
            <a:pPr algn="ctr"/>
            <a:r>
              <a:rPr lang="en-IN" sz="3600" b="1" dirty="0">
                <a:solidFill>
                  <a:schemeClr val="bg1"/>
                </a:solidFill>
                <a:latin typeface="Aptos Black" panose="020B0004020202020204" pitchFamily="34" charset="0"/>
              </a:rPr>
              <a:t>Learning Pandas for IPL Analysis</a:t>
            </a:r>
          </a:p>
        </p:txBody>
      </p:sp>
    </p:spTree>
    <p:extLst>
      <p:ext uri="{BB962C8B-B14F-4D97-AF65-F5344CB8AC3E}">
        <p14:creationId xmlns:p14="http://schemas.microsoft.com/office/powerpoint/2010/main" val="31136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54D8C82-99AB-5B1E-970B-40681B732D11}"/>
              </a:ext>
            </a:extLst>
          </p:cNvPr>
          <p:cNvSpPr>
            <a:spLocks noGrp="1"/>
          </p:cNvSpPr>
          <p:nvPr>
            <p:ph type="title"/>
          </p:nvPr>
        </p:nvSpPr>
        <p:spPr>
          <a:xfrm>
            <a:off x="-1" y="136820"/>
            <a:ext cx="9141713" cy="546762"/>
          </a:xfrm>
          <a:noFill/>
        </p:spPr>
        <p:txBody>
          <a:bodyPr anchor="t">
            <a:normAutofit fontScale="90000"/>
          </a:bodyPr>
          <a:lstStyle/>
          <a:p>
            <a:pPr algn="ctr"/>
            <a:r>
              <a:rPr lang="en-GB" sz="4200" b="1">
                <a:solidFill>
                  <a:schemeClr val="bg1"/>
                </a:solidFill>
                <a:latin typeface="Aptos Black" panose="020B0004020202020204" pitchFamily="34" charset="0"/>
              </a:rPr>
              <a:t>Reading Files using Pandas</a:t>
            </a:r>
            <a:endParaRPr lang="en-IN" sz="4200" b="1" dirty="0">
              <a:solidFill>
                <a:schemeClr val="bg1"/>
              </a:solidFill>
              <a:latin typeface="Aptos Black" panose="020B0004020202020204" pitchFamily="34" charset="0"/>
            </a:endParaRPr>
          </a:p>
        </p:txBody>
      </p:sp>
      <p:pic>
        <p:nvPicPr>
          <p:cNvPr id="4" name="Content Placeholder 3">
            <a:extLst>
              <a:ext uri="{FF2B5EF4-FFF2-40B4-BE49-F238E27FC236}">
                <a16:creationId xmlns:a16="http://schemas.microsoft.com/office/drawing/2014/main" id="{02165847-4E90-65A8-B216-D022ADD3677B}"/>
              </a:ext>
            </a:extLst>
          </p:cNvPr>
          <p:cNvPicPr>
            <a:picLocks noChangeAspect="1"/>
          </p:cNvPicPr>
          <p:nvPr/>
        </p:nvPicPr>
        <p:blipFill>
          <a:blip r:embed="rId2"/>
          <a:stretch>
            <a:fillRect/>
          </a:stretch>
        </p:blipFill>
        <p:spPr>
          <a:xfrm>
            <a:off x="393384" y="805976"/>
            <a:ext cx="7954759" cy="165401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830625"/>
            <a:ext cx="304800" cy="322326"/>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7613133" y="4270841"/>
            <a:ext cx="1423414"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82678B-F9C1-7AF9-B59A-ED81B4663B5C}"/>
              </a:ext>
            </a:extLst>
          </p:cNvPr>
          <p:cNvPicPr>
            <a:picLocks noChangeAspect="1"/>
          </p:cNvPicPr>
          <p:nvPr/>
        </p:nvPicPr>
        <p:blipFill>
          <a:blip r:embed="rId3"/>
          <a:stretch>
            <a:fillRect/>
          </a:stretch>
        </p:blipFill>
        <p:spPr>
          <a:xfrm>
            <a:off x="395818" y="2542806"/>
            <a:ext cx="7969316" cy="427913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5626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686E4-0E65-82FA-E0BF-5835166CC3B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kern="1200">
                <a:solidFill>
                  <a:srgbClr val="FFFFFF"/>
                </a:solidFill>
                <a:latin typeface="+mj-lt"/>
                <a:ea typeface="+mj-ea"/>
                <a:cs typeface="+mj-cs"/>
              </a:rPr>
              <a:t>ASSIGNMENT 2</a:t>
            </a:r>
          </a:p>
        </p:txBody>
      </p:sp>
      <p:sp>
        <p:nvSpPr>
          <p:cNvPr id="5" name="TextBox 4">
            <a:extLst>
              <a:ext uri="{FF2B5EF4-FFF2-40B4-BE49-F238E27FC236}">
                <a16:creationId xmlns:a16="http://schemas.microsoft.com/office/drawing/2014/main" id="{F7A60057-35AD-5325-7DA4-7CD4E85FD4D6}"/>
              </a:ext>
            </a:extLst>
          </p:cNvPr>
          <p:cNvSpPr txBox="1"/>
          <p:nvPr/>
        </p:nvSpPr>
        <p:spPr>
          <a:xfrm>
            <a:off x="6429374" y="390832"/>
            <a:ext cx="2425189" cy="873612"/>
          </a:xfrm>
          <a:prstGeom prst="rect">
            <a:avLst/>
          </a:prstGeom>
        </p:spPr>
        <p:txBody>
          <a:bodyPr vert="horz" lIns="91440" tIns="45720" rIns="91440" bIns="45720" rtlCol="0" anchor="ctr">
            <a:normAutofit/>
          </a:bodyPr>
          <a:lstStyle/>
          <a:p>
            <a:pPr>
              <a:lnSpc>
                <a:spcPct val="90000"/>
              </a:lnSpc>
              <a:spcBef>
                <a:spcPts val="1000"/>
              </a:spcBef>
            </a:pPr>
            <a:r>
              <a:rPr lang="en-US" sz="1700" kern="1200" dirty="0">
                <a:solidFill>
                  <a:srgbClr val="FFFFFF"/>
                </a:solidFill>
                <a:latin typeface="+mn-lt"/>
                <a:ea typeface="+mn-ea"/>
                <a:cs typeface="+mn-cs"/>
              </a:rPr>
              <a:t>Finding top 20 cities with Most Matches Played</a:t>
            </a:r>
          </a:p>
        </p:txBody>
      </p:sp>
      <p:pic>
        <p:nvPicPr>
          <p:cNvPr id="4" name="Content Placeholder 3" descr="A screenshot of a computer&#10;&#10;Description automatically generated">
            <a:extLst>
              <a:ext uri="{FF2B5EF4-FFF2-40B4-BE49-F238E27FC236}">
                <a16:creationId xmlns:a16="http://schemas.microsoft.com/office/drawing/2014/main" id="{16D9C47B-F55D-AE5C-D040-5E1F99871689}"/>
              </a:ext>
            </a:extLst>
          </p:cNvPr>
          <p:cNvPicPr>
            <a:picLocks noGrp="1" noChangeAspect="1"/>
          </p:cNvPicPr>
          <p:nvPr>
            <p:ph idx="1"/>
          </p:nvPr>
        </p:nvPicPr>
        <p:blipFill>
          <a:blip r:embed="rId2"/>
          <a:stretch>
            <a:fillRect/>
          </a:stretch>
        </p:blipFill>
        <p:spPr>
          <a:xfrm>
            <a:off x="107504" y="1798070"/>
            <a:ext cx="8856984" cy="4583258"/>
          </a:xfrm>
          <a:prstGeom prst="rect">
            <a:avLst/>
          </a:prstGeom>
        </p:spPr>
      </p:pic>
      <p:sp>
        <p:nvSpPr>
          <p:cNvPr id="6" name="Rectangle: Rounded Corners 5">
            <a:extLst>
              <a:ext uri="{FF2B5EF4-FFF2-40B4-BE49-F238E27FC236}">
                <a16:creationId xmlns:a16="http://schemas.microsoft.com/office/drawing/2014/main" id="{B816F55B-ADCE-EC13-5E1D-4D83705FBB78}"/>
              </a:ext>
            </a:extLst>
          </p:cNvPr>
          <p:cNvSpPr/>
          <p:nvPr/>
        </p:nvSpPr>
        <p:spPr>
          <a:xfrm>
            <a:off x="5952938" y="44762"/>
            <a:ext cx="72006" cy="14847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456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84D446-6100-A892-ED08-B3D0391F0BB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7477E74-03E7-C09C-D125-74D7EBA6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1BB130-B048-EDBC-28BC-C5F40F8F8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ED5F8A-3BB2-0BAD-F18F-15ED2BFC6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873ECC-2465-317B-9331-67FE593EE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DE06B-1BC1-36E4-5396-B6A5E3F90658}"/>
              </a:ext>
            </a:extLst>
          </p:cNvPr>
          <p:cNvSpPr>
            <a:spLocks noGrp="1"/>
          </p:cNvSpPr>
          <p:nvPr>
            <p:ph type="title"/>
          </p:nvPr>
        </p:nvSpPr>
        <p:spPr>
          <a:xfrm>
            <a:off x="-3" y="248038"/>
            <a:ext cx="3059835" cy="1159200"/>
          </a:xfrm>
        </p:spPr>
        <p:txBody>
          <a:bodyPr vert="horz" lIns="91440" tIns="45720" rIns="91440" bIns="45720" rtlCol="0" anchor="ctr">
            <a:normAutofit/>
          </a:bodyPr>
          <a:lstStyle/>
          <a:p>
            <a:pPr defTabSz="914400"/>
            <a:r>
              <a:rPr lang="en-US" sz="3500" kern="1200" dirty="0">
                <a:solidFill>
                  <a:srgbClr val="FFFFFF"/>
                </a:solidFill>
                <a:latin typeface="+mj-lt"/>
                <a:ea typeface="+mj-ea"/>
                <a:cs typeface="+mj-cs"/>
              </a:rPr>
              <a:t>ASSIGNMENT 3</a:t>
            </a:r>
          </a:p>
        </p:txBody>
      </p:sp>
      <p:sp>
        <p:nvSpPr>
          <p:cNvPr id="5" name="TextBox 4">
            <a:extLst>
              <a:ext uri="{FF2B5EF4-FFF2-40B4-BE49-F238E27FC236}">
                <a16:creationId xmlns:a16="http://schemas.microsoft.com/office/drawing/2014/main" id="{DAB8FD8C-914D-51CB-19E7-2CB771A322B4}"/>
              </a:ext>
            </a:extLst>
          </p:cNvPr>
          <p:cNvSpPr txBox="1"/>
          <p:nvPr/>
        </p:nvSpPr>
        <p:spPr>
          <a:xfrm>
            <a:off x="3059831" y="0"/>
            <a:ext cx="6084167" cy="1574310"/>
          </a:xfrm>
          <a:prstGeom prst="rect">
            <a:avLst/>
          </a:prstGeom>
        </p:spPr>
        <p:txBody>
          <a:bodyPr vert="horz" lIns="91440" tIns="45720" rIns="91440" bIns="45720" rtlCol="0" anchor="ctr">
            <a:normAutofit fontScale="92500"/>
          </a:bodyPr>
          <a:lstStyle/>
          <a:p>
            <a:pPr marL="0" indent="0" algn="just">
              <a:buNone/>
            </a:pPr>
            <a:r>
              <a:rPr lang="en-US" sz="1400" dirty="0">
                <a:solidFill>
                  <a:schemeClr val="bg1"/>
                </a:solidFill>
              </a:rPr>
              <a:t>Firstly, the dataset was loaded, focusing on the venue column to count the number of matches played at each venue using value_counts(). We identified the top 20 venues with the most matches. and for that a horizontal bar chart was created using Seaborn and Matplotlib to display the top 20 venues. Eden Gardens (Kolkata) hosted the most IPL matches, with 75 matches. Wankhede Stadium (Mumbai) and M. Chinnaswamy Stadium (Bangalore) followed with 60 matches and 50 matches, respectively</a:t>
            </a:r>
            <a:r>
              <a:rPr lang="en-IN" sz="1400" dirty="0">
                <a:solidFill>
                  <a:schemeClr val="bg1"/>
                </a:solidFill>
              </a:rPr>
              <a:t>.</a:t>
            </a:r>
          </a:p>
        </p:txBody>
      </p:sp>
      <p:pic>
        <p:nvPicPr>
          <p:cNvPr id="7" name="Content Placeholder 6">
            <a:extLst>
              <a:ext uri="{FF2B5EF4-FFF2-40B4-BE49-F238E27FC236}">
                <a16:creationId xmlns:a16="http://schemas.microsoft.com/office/drawing/2014/main" id="{19329593-0F38-3FC1-8981-ED3D7F19C67B}"/>
              </a:ext>
            </a:extLst>
          </p:cNvPr>
          <p:cNvPicPr>
            <a:picLocks noGrp="1" noChangeAspect="1"/>
          </p:cNvPicPr>
          <p:nvPr>
            <p:ph idx="1"/>
          </p:nvPr>
        </p:nvPicPr>
        <p:blipFill>
          <a:blip r:embed="rId2"/>
          <a:stretch>
            <a:fillRect/>
          </a:stretch>
        </p:blipFill>
        <p:spPr>
          <a:xfrm>
            <a:off x="251520" y="1822348"/>
            <a:ext cx="8640960" cy="4486972"/>
          </a:xfrm>
          <a:prstGeom prst="rect">
            <a:avLst/>
          </a:prstGeom>
        </p:spPr>
      </p:pic>
      <p:sp>
        <p:nvSpPr>
          <p:cNvPr id="8" name="Rectangle: Rounded Corners 7">
            <a:extLst>
              <a:ext uri="{FF2B5EF4-FFF2-40B4-BE49-F238E27FC236}">
                <a16:creationId xmlns:a16="http://schemas.microsoft.com/office/drawing/2014/main" id="{B74F0B9F-1614-ABD4-66F2-D35CC7C1B12B}"/>
              </a:ext>
            </a:extLst>
          </p:cNvPr>
          <p:cNvSpPr/>
          <p:nvPr/>
        </p:nvSpPr>
        <p:spPr>
          <a:xfrm>
            <a:off x="2987824" y="44762"/>
            <a:ext cx="72006" cy="14847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82289366"/>
      </p:ext>
    </p:extLst>
  </p:cSld>
  <p:clrMapOvr>
    <a:masterClrMapping/>
  </p:clrMapOvr>
</p:sld>
</file>

<file path=ppt/theme/theme1.xml><?xml version="1.0" encoding="utf-8"?>
<a:theme xmlns:a="http://schemas.openxmlformats.org/drawingml/2006/main" name="template">
  <a:themeElements>
    <a:clrScheme name="template 8">
      <a:dk1>
        <a:srgbClr val="4D4D4D"/>
      </a:dk1>
      <a:lt1>
        <a:srgbClr val="FFFFFF"/>
      </a:lt1>
      <a:dk2>
        <a:srgbClr val="000000"/>
      </a:dk2>
      <a:lt2>
        <a:srgbClr val="224700"/>
      </a:lt2>
      <a:accent1>
        <a:srgbClr val="68A500"/>
      </a:accent1>
      <a:accent2>
        <a:srgbClr val="8CB400"/>
      </a:accent2>
      <a:accent3>
        <a:srgbClr val="FFFFFF"/>
      </a:accent3>
      <a:accent4>
        <a:srgbClr val="404040"/>
      </a:accent4>
      <a:accent5>
        <a:srgbClr val="B9CFAA"/>
      </a:accent5>
      <a:accent6>
        <a:srgbClr val="7EA300"/>
      </a:accent6>
      <a:hlink>
        <a:srgbClr val="C0C425"/>
      </a:hlink>
      <a:folHlink>
        <a:srgbClr val="EAEAEA"/>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000000"/>
        </a:dk2>
        <a:lt2>
          <a:srgbClr val="6E6046"/>
        </a:lt2>
        <a:accent1>
          <a:srgbClr val="B69E77"/>
        </a:accent1>
        <a:accent2>
          <a:srgbClr val="9E280E"/>
        </a:accent2>
        <a:accent3>
          <a:srgbClr val="FFFFFF"/>
        </a:accent3>
        <a:accent4>
          <a:srgbClr val="404040"/>
        </a:accent4>
        <a:accent5>
          <a:srgbClr val="D7CCBD"/>
        </a:accent5>
        <a:accent6>
          <a:srgbClr val="8F230C"/>
        </a:accent6>
        <a:hlink>
          <a:srgbClr val="FFC6A4"/>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6E6046"/>
        </a:lt2>
        <a:accent1>
          <a:srgbClr val="B69E77"/>
        </a:accent1>
        <a:accent2>
          <a:srgbClr val="9E280E"/>
        </a:accent2>
        <a:accent3>
          <a:srgbClr val="FFFFFF"/>
        </a:accent3>
        <a:accent4>
          <a:srgbClr val="404040"/>
        </a:accent4>
        <a:accent5>
          <a:srgbClr val="D7CCBD"/>
        </a:accent5>
        <a:accent6>
          <a:srgbClr val="8F230C"/>
        </a:accent6>
        <a:hlink>
          <a:srgbClr val="E1C6A4"/>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532F3C"/>
        </a:lt2>
        <a:accent1>
          <a:srgbClr val="CDC09A"/>
        </a:accent1>
        <a:accent2>
          <a:srgbClr val="AC9F55"/>
        </a:accent2>
        <a:accent3>
          <a:srgbClr val="FFFFFF"/>
        </a:accent3>
        <a:accent4>
          <a:srgbClr val="404040"/>
        </a:accent4>
        <a:accent5>
          <a:srgbClr val="E3DCCA"/>
        </a:accent5>
        <a:accent6>
          <a:srgbClr val="9B904C"/>
        </a:accent6>
        <a:hlink>
          <a:srgbClr val="DBD3C7"/>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064300"/>
        </a:lt2>
        <a:accent1>
          <a:srgbClr val="AC927F"/>
        </a:accent1>
        <a:accent2>
          <a:srgbClr val="3AAE00"/>
        </a:accent2>
        <a:accent3>
          <a:srgbClr val="FFFFFF"/>
        </a:accent3>
        <a:accent4>
          <a:srgbClr val="404040"/>
        </a:accent4>
        <a:accent5>
          <a:srgbClr val="D2C7C0"/>
        </a:accent5>
        <a:accent6>
          <a:srgbClr val="349D00"/>
        </a:accent6>
        <a:hlink>
          <a:srgbClr val="D2B8A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033100"/>
        </a:lt2>
        <a:accent1>
          <a:srgbClr val="2F9400"/>
        </a:accent1>
        <a:accent2>
          <a:srgbClr val="6C838B"/>
        </a:accent2>
        <a:accent3>
          <a:srgbClr val="FFFFFF"/>
        </a:accent3>
        <a:accent4>
          <a:srgbClr val="404040"/>
        </a:accent4>
        <a:accent5>
          <a:srgbClr val="ADC8AA"/>
        </a:accent5>
        <a:accent6>
          <a:srgbClr val="61767D"/>
        </a:accent6>
        <a:hlink>
          <a:srgbClr val="996E68"/>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063B00"/>
        </a:lt2>
        <a:accent1>
          <a:srgbClr val="33A800"/>
        </a:accent1>
        <a:accent2>
          <a:srgbClr val="B26D33"/>
        </a:accent2>
        <a:accent3>
          <a:srgbClr val="FFFFFF"/>
        </a:accent3>
        <a:accent4>
          <a:srgbClr val="404040"/>
        </a:accent4>
        <a:accent5>
          <a:srgbClr val="ADD1AA"/>
        </a:accent5>
        <a:accent6>
          <a:srgbClr val="A1622D"/>
        </a:accent6>
        <a:hlink>
          <a:srgbClr val="CE793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224700"/>
        </a:lt2>
        <a:accent1>
          <a:srgbClr val="68A500"/>
        </a:accent1>
        <a:accent2>
          <a:srgbClr val="8CB400"/>
        </a:accent2>
        <a:accent3>
          <a:srgbClr val="FFFFFF"/>
        </a:accent3>
        <a:accent4>
          <a:srgbClr val="404040"/>
        </a:accent4>
        <a:accent5>
          <a:srgbClr val="B9CFAA"/>
        </a:accent5>
        <a:accent6>
          <a:srgbClr val="7EA300"/>
        </a:accent6>
        <a:hlink>
          <a:srgbClr val="DC888D"/>
        </a:hlink>
        <a:folHlink>
          <a:srgbClr val="EAEAEA"/>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224700"/>
        </a:lt2>
        <a:accent1>
          <a:srgbClr val="68A500"/>
        </a:accent1>
        <a:accent2>
          <a:srgbClr val="8CB400"/>
        </a:accent2>
        <a:accent3>
          <a:srgbClr val="FFFFFF"/>
        </a:accent3>
        <a:accent4>
          <a:srgbClr val="404040"/>
        </a:accent4>
        <a:accent5>
          <a:srgbClr val="B9CFAA"/>
        </a:accent5>
        <a:accent6>
          <a:srgbClr val="7EA300"/>
        </a:accent6>
        <a:hlink>
          <a:srgbClr val="C0C425"/>
        </a:hlink>
        <a:folHlink>
          <a:srgbClr val="EAEAEA"/>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265400"/>
        </a:lt2>
        <a:accent1>
          <a:srgbClr val="37A091"/>
        </a:accent1>
        <a:accent2>
          <a:srgbClr val="CC8587"/>
        </a:accent2>
        <a:accent3>
          <a:srgbClr val="FFFFFF"/>
        </a:accent3>
        <a:accent4>
          <a:srgbClr val="404040"/>
        </a:accent4>
        <a:accent5>
          <a:srgbClr val="AECDC7"/>
        </a:accent5>
        <a:accent6>
          <a:srgbClr val="B9787A"/>
        </a:accent6>
        <a:hlink>
          <a:srgbClr val="FCE46D"/>
        </a:hlink>
        <a:folHlink>
          <a:srgbClr val="EAEAEA"/>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546715"/>
        </a:lt2>
        <a:accent1>
          <a:srgbClr val="EF733A"/>
        </a:accent1>
        <a:accent2>
          <a:srgbClr val="C1D72E"/>
        </a:accent2>
        <a:accent3>
          <a:srgbClr val="FFFFFF"/>
        </a:accent3>
        <a:accent4>
          <a:srgbClr val="404040"/>
        </a:accent4>
        <a:accent5>
          <a:srgbClr val="F6BCAE"/>
        </a:accent5>
        <a:accent6>
          <a:srgbClr val="AFC329"/>
        </a:accent6>
        <a:hlink>
          <a:srgbClr val="F19545"/>
        </a:hlink>
        <a:folHlink>
          <a:srgbClr val="EAEAEA"/>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406910"/>
        </a:lt2>
        <a:accent1>
          <a:srgbClr val="D04611"/>
        </a:accent1>
        <a:accent2>
          <a:srgbClr val="77BB0F"/>
        </a:accent2>
        <a:accent3>
          <a:srgbClr val="FFFFFF"/>
        </a:accent3>
        <a:accent4>
          <a:srgbClr val="404040"/>
        </a:accent4>
        <a:accent5>
          <a:srgbClr val="E4B0AA"/>
        </a:accent5>
        <a:accent6>
          <a:srgbClr val="6BA90C"/>
        </a:accent6>
        <a:hlink>
          <a:srgbClr val="6CA2C7"/>
        </a:hlink>
        <a:folHlink>
          <a:srgbClr val="EAEAEA"/>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000000"/>
        </a:dk2>
        <a:lt2>
          <a:srgbClr val="506314"/>
        </a:lt2>
        <a:accent1>
          <a:srgbClr val="C0D532"/>
        </a:accent1>
        <a:accent2>
          <a:srgbClr val="7F9D1E"/>
        </a:accent2>
        <a:accent3>
          <a:srgbClr val="FFFFFF"/>
        </a:accent3>
        <a:accent4>
          <a:srgbClr val="404040"/>
        </a:accent4>
        <a:accent5>
          <a:srgbClr val="DCE7AD"/>
        </a:accent5>
        <a:accent6>
          <a:srgbClr val="728E1A"/>
        </a:accent6>
        <a:hlink>
          <a:srgbClr val="A5A5A5"/>
        </a:hlink>
        <a:folHlink>
          <a:srgbClr val="EAEAEA"/>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000000"/>
        </a:dk2>
        <a:lt2>
          <a:srgbClr val="506314"/>
        </a:lt2>
        <a:accent1>
          <a:srgbClr val="C0D532"/>
        </a:accent1>
        <a:accent2>
          <a:srgbClr val="7F9D1E"/>
        </a:accent2>
        <a:accent3>
          <a:srgbClr val="FFFFFF"/>
        </a:accent3>
        <a:accent4>
          <a:srgbClr val="404040"/>
        </a:accent4>
        <a:accent5>
          <a:srgbClr val="DCE7AD"/>
        </a:accent5>
        <a:accent6>
          <a:srgbClr val="728E1A"/>
        </a:accent6>
        <a:hlink>
          <a:srgbClr val="336600"/>
        </a:hlink>
        <a:folHlink>
          <a:srgbClr val="EAEAEA"/>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000000"/>
        </a:dk2>
        <a:lt2>
          <a:srgbClr val="506314"/>
        </a:lt2>
        <a:accent1>
          <a:srgbClr val="C0D532"/>
        </a:accent1>
        <a:accent2>
          <a:srgbClr val="7F9D1E"/>
        </a:accent2>
        <a:accent3>
          <a:srgbClr val="FFFFFF"/>
        </a:accent3>
        <a:accent4>
          <a:srgbClr val="404040"/>
        </a:accent4>
        <a:accent5>
          <a:srgbClr val="DCE7AD"/>
        </a:accent5>
        <a:accent6>
          <a:srgbClr val="728E1A"/>
        </a:accent6>
        <a:hlink>
          <a:srgbClr val="8CA824"/>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427</TotalTime>
  <Words>718</Words>
  <Application>Microsoft Office PowerPoint</Application>
  <PresentationFormat>On-screen Show (4:3)</PresentationFormat>
  <Paragraphs>89</Paragraphs>
  <Slides>18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Aptos</vt:lpstr>
      <vt:lpstr>Aptos Black</vt:lpstr>
      <vt:lpstr>Aptos Display</vt:lpstr>
      <vt:lpstr>Arial</vt:lpstr>
      <vt:lpstr>Wingdings</vt:lpstr>
      <vt:lpstr>template</vt:lpstr>
      <vt:lpstr>Office Theme</vt:lpstr>
      <vt:lpstr>"IPL Infographics: A Data Visualization Journey"</vt:lpstr>
      <vt:lpstr>Introduction</vt:lpstr>
      <vt:lpstr>Project Overview</vt:lpstr>
      <vt:lpstr>The Indian Premier League (IPL)</vt:lpstr>
      <vt:lpstr>PowerPoint Presentation</vt:lpstr>
      <vt:lpstr>Learning Pandas for IPL Analysis</vt:lpstr>
      <vt:lpstr>Reading Files using Pandas</vt:lpstr>
      <vt:lpstr>ASSIGNMENT 2</vt:lpstr>
      <vt:lpstr>ASSIGNMENT 3</vt:lpstr>
      <vt:lpstr>Time Series Analysis with ARIMA and SARIMA</vt:lpstr>
      <vt:lpstr>PowerPoint Presentation</vt:lpstr>
      <vt:lpstr>Time Series Graph Using ARIMA</vt:lpstr>
      <vt:lpstr>Time Series Graph</vt:lpstr>
      <vt:lpstr>Top 10 highest scorers in a match of IPL</vt:lpstr>
      <vt:lpstr>Strike Rate calculation for batsmen with a minimum target run threshold</vt:lpstr>
      <vt:lpstr>Top Players With Most Man of the Match Awards</vt:lpstr>
      <vt:lpstr>Overall IPL Head-to-Head</vt:lpstr>
      <vt:lpstr>THANK YOU</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DOLLI RAWAT</cp:lastModifiedBy>
  <cp:revision>106</cp:revision>
  <dcterms:created xsi:type="dcterms:W3CDTF">2006-06-13T13:03:30Z</dcterms:created>
  <dcterms:modified xsi:type="dcterms:W3CDTF">2024-12-28T13:55:21Z</dcterms:modified>
</cp:coreProperties>
</file>